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9"/>
  </p:notesMasterIdLst>
  <p:sldIdLst>
    <p:sldId id="256" r:id="rId2"/>
    <p:sldId id="257" r:id="rId3"/>
    <p:sldId id="259" r:id="rId4"/>
    <p:sldId id="258" r:id="rId5"/>
    <p:sldId id="260" r:id="rId6"/>
    <p:sldId id="261" r:id="rId7"/>
    <p:sldId id="262" r:id="rId8"/>
    <p:sldId id="263" r:id="rId9"/>
    <p:sldId id="264" r:id="rId10"/>
    <p:sldId id="265" r:id="rId11"/>
    <p:sldId id="266"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64" d="100"/>
          <a:sy n="64" d="100"/>
        </p:scale>
        <p:origin x="-1128"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layout/>
    </c:title>
    <c:plotArea>
      <c:layout/>
      <c:pieChart>
        <c:varyColors val="1"/>
        <c:ser>
          <c:idx val="0"/>
          <c:order val="0"/>
          <c:tx>
            <c:strRef>
              <c:f>Sheet1!$B$1:$B$2</c:f>
              <c:strCache>
                <c:ptCount val="1"/>
                <c:pt idx="0">
                  <c:v>Monthly Sales Report 2012</c:v>
                </c:pt>
              </c:strCache>
            </c:strRef>
          </c:tx>
          <c:cat>
            <c:strRef>
              <c:f>Sheet1!$A$3:$A$14</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Sheet1!$B$3:$B$14</c:f>
              <c:numCache>
                <c:formatCode>_(* #,##0_);_(* \(#,##0\);_(* "-"??_);_(@_)</c:formatCode>
                <c:ptCount val="12"/>
                <c:pt idx="0">
                  <c:v>15000</c:v>
                </c:pt>
                <c:pt idx="1">
                  <c:v>18000</c:v>
                </c:pt>
                <c:pt idx="2">
                  <c:v>16000</c:v>
                </c:pt>
                <c:pt idx="3">
                  <c:v>25000</c:v>
                </c:pt>
                <c:pt idx="4">
                  <c:v>35000</c:v>
                </c:pt>
                <c:pt idx="5">
                  <c:v>42000</c:v>
                </c:pt>
                <c:pt idx="6">
                  <c:v>30000</c:v>
                </c:pt>
                <c:pt idx="7">
                  <c:v>9000</c:v>
                </c:pt>
                <c:pt idx="8">
                  <c:v>19000</c:v>
                </c:pt>
                <c:pt idx="9">
                  <c:v>24000</c:v>
                </c:pt>
                <c:pt idx="10">
                  <c:v>40000</c:v>
                </c:pt>
                <c:pt idx="11">
                  <c:v>50000</c:v>
                </c:pt>
              </c:numCache>
            </c:numRef>
          </c:val>
        </c:ser>
        <c:dLbls/>
        <c:firstSliceAng val="0"/>
      </c:pieChart>
    </c:plotArea>
    <c:legend>
      <c:legendPos val="r"/>
      <c:layout/>
    </c:legend>
    <c:plotVisOnly val="1"/>
    <c:dispBlanksAs val="zero"/>
  </c:chart>
  <c:spPr>
    <a:solidFill>
      <a:schemeClr val="accent1">
        <a:lumMod val="20000"/>
        <a:lumOff val="80000"/>
      </a:schemeClr>
    </a:soli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plotArea>
      <c:layout/>
      <c:pieChart>
        <c:varyColors val="1"/>
        <c:ser>
          <c:idx val="0"/>
          <c:order val="0"/>
          <c:tx>
            <c:strRef>
              <c:f>Sheet1!$B$1:$B$2</c:f>
              <c:strCache>
                <c:ptCount val="1"/>
                <c:pt idx="0">
                  <c:v>Monthly Sales Report 2012</c:v>
                </c:pt>
              </c:strCache>
            </c:strRef>
          </c:tx>
          <c:explosion val="2"/>
          <c:dLbls>
            <c:showVal val="1"/>
            <c:showLeaderLines val="1"/>
          </c:dLbls>
          <c:cat>
            <c:strRef>
              <c:f>Sheet1!$A$3:$A$14</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Sheet1!$B$3:$B$14</c:f>
              <c:numCache>
                <c:formatCode>_(* #,##0_);_(* \(#,##0\);_(* "-"??_);_(@_)</c:formatCode>
                <c:ptCount val="12"/>
                <c:pt idx="0">
                  <c:v>15000</c:v>
                </c:pt>
                <c:pt idx="1">
                  <c:v>18000</c:v>
                </c:pt>
                <c:pt idx="2">
                  <c:v>16000</c:v>
                </c:pt>
                <c:pt idx="3">
                  <c:v>25000</c:v>
                </c:pt>
                <c:pt idx="4">
                  <c:v>35000</c:v>
                </c:pt>
                <c:pt idx="5">
                  <c:v>42000</c:v>
                </c:pt>
                <c:pt idx="6">
                  <c:v>30000</c:v>
                </c:pt>
                <c:pt idx="7">
                  <c:v>9000</c:v>
                </c:pt>
                <c:pt idx="8">
                  <c:v>19000</c:v>
                </c:pt>
                <c:pt idx="9">
                  <c:v>24000</c:v>
                </c:pt>
                <c:pt idx="10">
                  <c:v>40000</c:v>
                </c:pt>
                <c:pt idx="11">
                  <c:v>50000</c:v>
                </c:pt>
              </c:numCache>
            </c:numRef>
          </c:val>
        </c:ser>
        <c:dLbls/>
        <c:firstSliceAng val="0"/>
      </c:pieChart>
    </c:plotArea>
    <c:legend>
      <c:legendPos val="r"/>
    </c:legend>
    <c:plotVisOnly val="1"/>
    <c:dispBlanksAs val="zero"/>
  </c:chart>
  <c:spPr>
    <a:solidFill>
      <a:schemeClr val="accent1">
        <a:lumMod val="20000"/>
        <a:lumOff val="80000"/>
      </a:schemeClr>
    </a:solidFill>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plotArea>
      <c:layout/>
      <c:pieChart>
        <c:varyColors val="1"/>
        <c:ser>
          <c:idx val="0"/>
          <c:order val="0"/>
          <c:tx>
            <c:strRef>
              <c:f>Sheet1!$B$1:$B$2</c:f>
              <c:strCache>
                <c:ptCount val="1"/>
                <c:pt idx="0">
                  <c:v>Monthly Sales Report 2012</c:v>
                </c:pt>
              </c:strCache>
            </c:strRef>
          </c:tx>
          <c:dLbls>
            <c:dLblPos val="outEnd"/>
            <c:showPercent val="1"/>
            <c:showLeaderLines val="1"/>
          </c:dLbls>
          <c:cat>
            <c:strRef>
              <c:f>Sheet1!$A$3:$A$14</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Sheet1!$B$3:$B$14</c:f>
              <c:numCache>
                <c:formatCode>_(* #,##0_);_(* \(#,##0\);_(* "-"??_);_(@_)</c:formatCode>
                <c:ptCount val="12"/>
                <c:pt idx="0">
                  <c:v>15000</c:v>
                </c:pt>
                <c:pt idx="1">
                  <c:v>18000</c:v>
                </c:pt>
                <c:pt idx="2">
                  <c:v>16000</c:v>
                </c:pt>
                <c:pt idx="3">
                  <c:v>25000</c:v>
                </c:pt>
                <c:pt idx="4">
                  <c:v>35000</c:v>
                </c:pt>
                <c:pt idx="5">
                  <c:v>42000</c:v>
                </c:pt>
                <c:pt idx="6">
                  <c:v>30000</c:v>
                </c:pt>
                <c:pt idx="7">
                  <c:v>9000</c:v>
                </c:pt>
                <c:pt idx="8">
                  <c:v>19000</c:v>
                </c:pt>
                <c:pt idx="9">
                  <c:v>24000</c:v>
                </c:pt>
                <c:pt idx="10">
                  <c:v>40000</c:v>
                </c:pt>
                <c:pt idx="11">
                  <c:v>50000</c:v>
                </c:pt>
              </c:numCache>
            </c:numRef>
          </c:val>
        </c:ser>
        <c:dLbls/>
        <c:firstSliceAng val="0"/>
      </c:pieChart>
    </c:plotArea>
    <c:legend>
      <c:legendPos val="r"/>
    </c:legend>
    <c:plotVisOnly val="1"/>
    <c:dispBlanksAs val="zero"/>
  </c:chart>
  <c:spPr>
    <a:solidFill>
      <a:schemeClr val="accent1">
        <a:lumMod val="20000"/>
        <a:lumOff val="80000"/>
      </a:schemeClr>
    </a:solidFill>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0"/>
          <c:order val="0"/>
          <c:marker>
            <c:symbol val="none"/>
          </c:marker>
          <c:cat>
            <c:strRef>
              <c:f>Sheet1!$A$1:$A$14</c:f>
              <c:strCache>
                <c:ptCount val="14"/>
                <c:pt idx="0">
                  <c:v>Monthly Sales Report</c:v>
                </c:pt>
                <c:pt idx="1">
                  <c:v>Month</c:v>
                </c:pt>
                <c:pt idx="2">
                  <c:v>January</c:v>
                </c:pt>
                <c:pt idx="3">
                  <c:v>February</c:v>
                </c:pt>
                <c:pt idx="4">
                  <c:v>March</c:v>
                </c:pt>
                <c:pt idx="5">
                  <c:v>April</c:v>
                </c:pt>
                <c:pt idx="6">
                  <c:v>May</c:v>
                </c:pt>
                <c:pt idx="7">
                  <c:v>June</c:v>
                </c:pt>
                <c:pt idx="8">
                  <c:v>July</c:v>
                </c:pt>
                <c:pt idx="9">
                  <c:v>August</c:v>
                </c:pt>
                <c:pt idx="10">
                  <c:v>September</c:v>
                </c:pt>
                <c:pt idx="11">
                  <c:v>October</c:v>
                </c:pt>
                <c:pt idx="12">
                  <c:v>November</c:v>
                </c:pt>
                <c:pt idx="13">
                  <c:v>December</c:v>
                </c:pt>
              </c:strCache>
            </c:strRef>
          </c:cat>
          <c:val>
            <c:numRef>
              <c:f>Sheet1!$B$1:$B$14</c:f>
              <c:numCache>
                <c:formatCode>@</c:formatCode>
                <c:ptCount val="14"/>
                <c:pt idx="1">
                  <c:v>0</c:v>
                </c:pt>
                <c:pt idx="2" formatCode="_(* #,##0_);_(* \(#,##0\);_(* &quot;-&quot;??_);_(@_)">
                  <c:v>15000</c:v>
                </c:pt>
                <c:pt idx="3" formatCode="_(* #,##0_);_(* \(#,##0\);_(* &quot;-&quot;??_);_(@_)">
                  <c:v>18000</c:v>
                </c:pt>
                <c:pt idx="4" formatCode="_(* #,##0_);_(* \(#,##0\);_(* &quot;-&quot;??_);_(@_)">
                  <c:v>16000</c:v>
                </c:pt>
                <c:pt idx="5" formatCode="_(* #,##0_);_(* \(#,##0\);_(* &quot;-&quot;??_);_(@_)">
                  <c:v>25000</c:v>
                </c:pt>
                <c:pt idx="6" formatCode="_(* #,##0_);_(* \(#,##0\);_(* &quot;-&quot;??_);_(@_)">
                  <c:v>35000</c:v>
                </c:pt>
                <c:pt idx="7" formatCode="_(* #,##0_);_(* \(#,##0\);_(* &quot;-&quot;??_);_(@_)">
                  <c:v>42000</c:v>
                </c:pt>
                <c:pt idx="8" formatCode="_(* #,##0_);_(* \(#,##0\);_(* &quot;-&quot;??_);_(@_)">
                  <c:v>30000</c:v>
                </c:pt>
                <c:pt idx="9" formatCode="_(* #,##0_);_(* \(#,##0\);_(* &quot;-&quot;??_);_(@_)">
                  <c:v>9000</c:v>
                </c:pt>
                <c:pt idx="10" formatCode="_(* #,##0_);_(* \(#,##0\);_(* &quot;-&quot;??_);_(@_)">
                  <c:v>19000</c:v>
                </c:pt>
                <c:pt idx="11" formatCode="_(* #,##0_);_(* \(#,##0\);_(* &quot;-&quot;??_);_(@_)">
                  <c:v>24000</c:v>
                </c:pt>
                <c:pt idx="12" formatCode="_(* #,##0_);_(* \(#,##0\);_(* &quot;-&quot;??_);_(@_)">
                  <c:v>40000</c:v>
                </c:pt>
                <c:pt idx="13" formatCode="_(* #,##0_);_(* \(#,##0\);_(* &quot;-&quot;??_);_(@_)">
                  <c:v>50000</c:v>
                </c:pt>
              </c:numCache>
            </c:numRef>
          </c:val>
        </c:ser>
        <c:dLbls/>
        <c:marker val="1"/>
        <c:axId val="84109568"/>
        <c:axId val="84135936"/>
      </c:lineChart>
      <c:catAx>
        <c:axId val="84109568"/>
        <c:scaling>
          <c:orientation val="minMax"/>
        </c:scaling>
        <c:axPos val="b"/>
        <c:tickLblPos val="nextTo"/>
        <c:crossAx val="84135936"/>
        <c:crosses val="autoZero"/>
        <c:auto val="1"/>
        <c:lblAlgn val="ctr"/>
        <c:lblOffset val="100"/>
      </c:catAx>
      <c:valAx>
        <c:axId val="84135936"/>
        <c:scaling>
          <c:orientation val="minMax"/>
        </c:scaling>
        <c:axPos val="l"/>
        <c:majorGridlines/>
        <c:numFmt formatCode="General" sourceLinked="1"/>
        <c:tickLblPos val="nextTo"/>
        <c:crossAx val="84109568"/>
        <c:crosses val="autoZero"/>
        <c:crossBetween val="between"/>
      </c:valAx>
    </c:plotArea>
    <c:legend>
      <c:legendPos val="r"/>
    </c:legend>
    <c:plotVisOnly val="1"/>
    <c:dispBlanksAs val="gap"/>
  </c:chart>
  <c:spPr>
    <a:solidFill>
      <a:schemeClr val="accent1">
        <a:lumMod val="20000"/>
        <a:lumOff val="80000"/>
      </a:schemeClr>
    </a:solidFill>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0"/>
          <c:order val="0"/>
          <c:marker>
            <c:symbol val="none"/>
          </c:marker>
          <c:cat>
            <c:strRef>
              <c:f>Sheet1!$A$1:$A$14</c:f>
              <c:strCache>
                <c:ptCount val="14"/>
                <c:pt idx="0">
                  <c:v>Monthly Sales Report</c:v>
                </c:pt>
                <c:pt idx="1">
                  <c:v>Month</c:v>
                </c:pt>
                <c:pt idx="2">
                  <c:v>January</c:v>
                </c:pt>
                <c:pt idx="3">
                  <c:v>February</c:v>
                </c:pt>
                <c:pt idx="4">
                  <c:v>March</c:v>
                </c:pt>
                <c:pt idx="5">
                  <c:v>April</c:v>
                </c:pt>
                <c:pt idx="6">
                  <c:v>May</c:v>
                </c:pt>
                <c:pt idx="7">
                  <c:v>June</c:v>
                </c:pt>
                <c:pt idx="8">
                  <c:v>July</c:v>
                </c:pt>
                <c:pt idx="9">
                  <c:v>August</c:v>
                </c:pt>
                <c:pt idx="10">
                  <c:v>September</c:v>
                </c:pt>
                <c:pt idx="11">
                  <c:v>October</c:v>
                </c:pt>
                <c:pt idx="12">
                  <c:v>November</c:v>
                </c:pt>
                <c:pt idx="13">
                  <c:v>December</c:v>
                </c:pt>
              </c:strCache>
            </c:strRef>
          </c:cat>
          <c:val>
            <c:numRef>
              <c:f>Sheet1!$B$1:$B$14</c:f>
              <c:numCache>
                <c:formatCode>@</c:formatCode>
                <c:ptCount val="14"/>
                <c:pt idx="1">
                  <c:v>0</c:v>
                </c:pt>
                <c:pt idx="2" formatCode="_(* #,##0_);_(* \(#,##0\);_(* &quot;-&quot;??_);_(@_)">
                  <c:v>15000</c:v>
                </c:pt>
                <c:pt idx="3" formatCode="_(* #,##0_);_(* \(#,##0\);_(* &quot;-&quot;??_);_(@_)">
                  <c:v>18000</c:v>
                </c:pt>
                <c:pt idx="4" formatCode="_(* #,##0_);_(* \(#,##0\);_(* &quot;-&quot;??_);_(@_)">
                  <c:v>16000</c:v>
                </c:pt>
                <c:pt idx="5" formatCode="_(* #,##0_);_(* \(#,##0\);_(* &quot;-&quot;??_);_(@_)">
                  <c:v>25000</c:v>
                </c:pt>
                <c:pt idx="6" formatCode="_(* #,##0_);_(* \(#,##0\);_(* &quot;-&quot;??_);_(@_)">
                  <c:v>35000</c:v>
                </c:pt>
                <c:pt idx="7" formatCode="_(* #,##0_);_(* \(#,##0\);_(* &quot;-&quot;??_);_(@_)">
                  <c:v>42000</c:v>
                </c:pt>
                <c:pt idx="8" formatCode="_(* #,##0_);_(* \(#,##0\);_(* &quot;-&quot;??_);_(@_)">
                  <c:v>30000</c:v>
                </c:pt>
                <c:pt idx="9" formatCode="_(* #,##0_);_(* \(#,##0\);_(* &quot;-&quot;??_);_(@_)">
                  <c:v>9000</c:v>
                </c:pt>
                <c:pt idx="10" formatCode="_(* #,##0_);_(* \(#,##0\);_(* &quot;-&quot;??_);_(@_)">
                  <c:v>19000</c:v>
                </c:pt>
                <c:pt idx="11" formatCode="_(* #,##0_);_(* \(#,##0\);_(* &quot;-&quot;??_);_(@_)">
                  <c:v>24000</c:v>
                </c:pt>
                <c:pt idx="12" formatCode="_(* #,##0_);_(* \(#,##0\);_(* &quot;-&quot;??_);_(@_)">
                  <c:v>40000</c:v>
                </c:pt>
                <c:pt idx="13" formatCode="_(* #,##0_);_(* \(#,##0\);_(* &quot;-&quot;??_);_(@_)">
                  <c:v>50000</c:v>
                </c:pt>
              </c:numCache>
            </c:numRef>
          </c:val>
        </c:ser>
        <c:ser>
          <c:idx val="1"/>
          <c:order val="1"/>
          <c:marker>
            <c:symbol val="none"/>
          </c:marker>
          <c:cat>
            <c:strRef>
              <c:f>Sheet1!$A$1:$A$14</c:f>
              <c:strCache>
                <c:ptCount val="14"/>
                <c:pt idx="0">
                  <c:v>Monthly Sales Report</c:v>
                </c:pt>
                <c:pt idx="1">
                  <c:v>Month</c:v>
                </c:pt>
                <c:pt idx="2">
                  <c:v>January</c:v>
                </c:pt>
                <c:pt idx="3">
                  <c:v>February</c:v>
                </c:pt>
                <c:pt idx="4">
                  <c:v>March</c:v>
                </c:pt>
                <c:pt idx="5">
                  <c:v>April</c:v>
                </c:pt>
                <c:pt idx="6">
                  <c:v>May</c:v>
                </c:pt>
                <c:pt idx="7">
                  <c:v>June</c:v>
                </c:pt>
                <c:pt idx="8">
                  <c:v>July</c:v>
                </c:pt>
                <c:pt idx="9">
                  <c:v>August</c:v>
                </c:pt>
                <c:pt idx="10">
                  <c:v>September</c:v>
                </c:pt>
                <c:pt idx="11">
                  <c:v>October</c:v>
                </c:pt>
                <c:pt idx="12">
                  <c:v>November</c:v>
                </c:pt>
                <c:pt idx="13">
                  <c:v>December</c:v>
                </c:pt>
              </c:strCache>
            </c:strRef>
          </c:cat>
          <c:val>
            <c:numRef>
              <c:f>Sheet1!$C$1:$C$14</c:f>
              <c:numCache>
                <c:formatCode>@</c:formatCode>
                <c:ptCount val="14"/>
                <c:pt idx="1">
                  <c:v>2013</c:v>
                </c:pt>
                <c:pt idx="2">
                  <c:v>12000</c:v>
                </c:pt>
                <c:pt idx="3">
                  <c:v>15000</c:v>
                </c:pt>
                <c:pt idx="4">
                  <c:v>6000</c:v>
                </c:pt>
                <c:pt idx="5">
                  <c:v>20000</c:v>
                </c:pt>
                <c:pt idx="6">
                  <c:v>32000</c:v>
                </c:pt>
                <c:pt idx="7">
                  <c:v>37000</c:v>
                </c:pt>
                <c:pt idx="8">
                  <c:v>32000</c:v>
                </c:pt>
                <c:pt idx="9">
                  <c:v>12000</c:v>
                </c:pt>
                <c:pt idx="10">
                  <c:v>25000</c:v>
                </c:pt>
                <c:pt idx="11">
                  <c:v>14000</c:v>
                </c:pt>
                <c:pt idx="12">
                  <c:v>42000</c:v>
                </c:pt>
                <c:pt idx="13">
                  <c:v>38000</c:v>
                </c:pt>
              </c:numCache>
            </c:numRef>
          </c:val>
        </c:ser>
        <c:dLbls/>
        <c:marker val="1"/>
        <c:axId val="92580480"/>
        <c:axId val="51229056"/>
      </c:lineChart>
      <c:catAx>
        <c:axId val="92580480"/>
        <c:scaling>
          <c:orientation val="minMax"/>
        </c:scaling>
        <c:axPos val="b"/>
        <c:tickLblPos val="nextTo"/>
        <c:crossAx val="51229056"/>
        <c:crosses val="autoZero"/>
        <c:auto val="1"/>
        <c:lblAlgn val="ctr"/>
        <c:lblOffset val="100"/>
      </c:catAx>
      <c:valAx>
        <c:axId val="51229056"/>
        <c:scaling>
          <c:orientation val="minMax"/>
        </c:scaling>
        <c:axPos val="l"/>
        <c:majorGridlines/>
        <c:numFmt formatCode="General" sourceLinked="1"/>
        <c:tickLblPos val="nextTo"/>
        <c:crossAx val="92580480"/>
        <c:crosses val="autoZero"/>
        <c:crossBetween val="between"/>
      </c:valAx>
    </c:plotArea>
    <c:legend>
      <c:legendPos val="r"/>
    </c:legend>
    <c:plotVisOnly val="1"/>
    <c:dispBlanksAs val="gap"/>
  </c:chart>
  <c:spPr>
    <a:solidFill>
      <a:schemeClr val="accent1">
        <a:lumMod val="20000"/>
        <a:lumOff val="80000"/>
      </a:schemeClr>
    </a:solidFill>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63E453-A2E8-411C-B724-7E3EBBF7F971}" type="datetimeFigureOut">
              <a:rPr lang="en-US" smtClean="0"/>
              <a:pPr/>
              <a:t>12/2/2013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0BE4DC-22E6-4461-8535-F3FF12A7251A}" type="slidenum">
              <a:rPr lang="en-US" smtClean="0"/>
              <a:pPr/>
              <a:t>‹#›</a:t>
            </a:fld>
            <a:endParaRPr lang="en-US"/>
          </a:p>
        </p:txBody>
      </p:sp>
    </p:spTree>
    <p:extLst>
      <p:ext uri="{BB962C8B-B14F-4D97-AF65-F5344CB8AC3E}">
        <p14:creationId xmlns:p14="http://schemas.microsoft.com/office/powerpoint/2010/main" xmlns="" val="6525923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72534C9-B02D-4B6F-9D5C-64F9FD9D6C07}" type="datetime1">
              <a:rPr lang="en-US" smtClean="0"/>
              <a:pPr/>
              <a:t>12/2/2013</a:t>
            </a:fld>
            <a:endParaRPr lang="en-US"/>
          </a:p>
        </p:txBody>
      </p:sp>
      <p:sp>
        <p:nvSpPr>
          <p:cNvPr id="17" name="Footer Placeholder 16"/>
          <p:cNvSpPr>
            <a:spLocks noGrp="1"/>
          </p:cNvSpPr>
          <p:nvPr>
            <p:ph type="ftr" sz="quarter" idx="11"/>
          </p:nvPr>
        </p:nvSpPr>
        <p:spPr/>
        <p:txBody>
          <a:bodyPr/>
          <a:lstStyle/>
          <a:p>
            <a:r>
              <a:rPr lang="en-US" smtClean="0"/>
              <a:t>by Rene F. Pack, MIS</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8449072-7991-4E91-90E5-46C53CED1CD5}"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0A9A13B-0AC4-4355-8D78-DF5654D9A80E}" type="datetime1">
              <a:rPr lang="en-US" smtClean="0"/>
              <a:pPr/>
              <a:t>12/2/2013</a:t>
            </a:fld>
            <a:endParaRPr lang="en-US"/>
          </a:p>
        </p:txBody>
      </p:sp>
      <p:sp>
        <p:nvSpPr>
          <p:cNvPr id="5" name="Footer Placeholder 4"/>
          <p:cNvSpPr>
            <a:spLocks noGrp="1"/>
          </p:cNvSpPr>
          <p:nvPr>
            <p:ph type="ftr" sz="quarter" idx="11"/>
          </p:nvPr>
        </p:nvSpPr>
        <p:spPr/>
        <p:txBody>
          <a:bodyPr/>
          <a:lstStyle/>
          <a:p>
            <a:r>
              <a:rPr lang="en-US" smtClean="0"/>
              <a:t>by Rene F. Pack, MIS</a:t>
            </a:r>
            <a:endParaRPr lang="en-US"/>
          </a:p>
        </p:txBody>
      </p:sp>
      <p:sp>
        <p:nvSpPr>
          <p:cNvPr id="6" name="Slide Number Placeholder 5"/>
          <p:cNvSpPr>
            <a:spLocks noGrp="1"/>
          </p:cNvSpPr>
          <p:nvPr>
            <p:ph type="sldNum" sz="quarter" idx="12"/>
          </p:nvPr>
        </p:nvSpPr>
        <p:spPr/>
        <p:txBody>
          <a:bodyPr/>
          <a:lstStyle/>
          <a:p>
            <a:fld id="{D8449072-7991-4E91-90E5-46C53CED1CD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D8449072-7991-4E91-90E5-46C53CED1CD5}"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0AD1DD5-D823-4B95-87FC-F86A58B4517B}" type="datetime1">
              <a:rPr lang="en-US" smtClean="0"/>
              <a:pPr/>
              <a:t>12/2/2013</a:t>
            </a:fld>
            <a:endParaRPr lang="en-US"/>
          </a:p>
        </p:txBody>
      </p:sp>
      <p:sp>
        <p:nvSpPr>
          <p:cNvPr id="5" name="Footer Placeholder 4"/>
          <p:cNvSpPr>
            <a:spLocks noGrp="1"/>
          </p:cNvSpPr>
          <p:nvPr>
            <p:ph type="ftr" sz="quarter" idx="11"/>
          </p:nvPr>
        </p:nvSpPr>
        <p:spPr/>
        <p:txBody>
          <a:bodyPr/>
          <a:lstStyle/>
          <a:p>
            <a:r>
              <a:rPr lang="en-US" smtClean="0"/>
              <a:t>by Rene F. Pack, MIS</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0907F57-FF6F-483A-AF51-3B442D2A22EF}" type="datetime1">
              <a:rPr lang="en-US" smtClean="0"/>
              <a:pPr/>
              <a:t>12/2/2013</a:t>
            </a:fld>
            <a:endParaRPr lang="en-US"/>
          </a:p>
        </p:txBody>
      </p:sp>
      <p:sp>
        <p:nvSpPr>
          <p:cNvPr id="5" name="Footer Placeholder 4"/>
          <p:cNvSpPr>
            <a:spLocks noGrp="1"/>
          </p:cNvSpPr>
          <p:nvPr>
            <p:ph type="ftr" sz="quarter" idx="11"/>
          </p:nvPr>
        </p:nvSpPr>
        <p:spPr/>
        <p:txBody>
          <a:bodyPr/>
          <a:lstStyle/>
          <a:p>
            <a:r>
              <a:rPr lang="en-US" smtClean="0"/>
              <a:t>by Rene F. Pack, MIS</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D8449072-7991-4E91-90E5-46C53CED1CD5}"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by Rene F. Pack, MIS</a:t>
            </a:r>
            <a:endParaRPr lang="en-US"/>
          </a:p>
        </p:txBody>
      </p:sp>
      <p:sp>
        <p:nvSpPr>
          <p:cNvPr id="4" name="Date Placeholder 3"/>
          <p:cNvSpPr>
            <a:spLocks noGrp="1"/>
          </p:cNvSpPr>
          <p:nvPr>
            <p:ph type="dt" sz="half" idx="10"/>
          </p:nvPr>
        </p:nvSpPr>
        <p:spPr/>
        <p:txBody>
          <a:bodyPr/>
          <a:lstStyle/>
          <a:p>
            <a:fld id="{E2E3D0C7-4D0F-4DEA-BDC3-F36C6751F3AA}" type="datetime1">
              <a:rPr lang="en-US" smtClean="0"/>
              <a:pPr/>
              <a:t>12/2/2013</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D8449072-7991-4E91-90E5-46C53CED1CD5}"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3B95D73-64EB-4FA7-9742-4331E48FA402}" type="datetime1">
              <a:rPr lang="en-US" smtClean="0"/>
              <a:pPr/>
              <a:t>12/2/2013</a:t>
            </a:fld>
            <a:endParaRPr lang="en-US"/>
          </a:p>
        </p:txBody>
      </p:sp>
      <p:sp>
        <p:nvSpPr>
          <p:cNvPr id="6" name="Footer Placeholder 5"/>
          <p:cNvSpPr>
            <a:spLocks noGrp="1"/>
          </p:cNvSpPr>
          <p:nvPr>
            <p:ph type="ftr" sz="quarter" idx="11"/>
          </p:nvPr>
        </p:nvSpPr>
        <p:spPr/>
        <p:txBody>
          <a:bodyPr/>
          <a:lstStyle/>
          <a:p>
            <a:r>
              <a:rPr lang="en-US" smtClean="0"/>
              <a:t>by Rene F. Pack, MIS</a:t>
            </a:r>
            <a:endParaRPr lang="en-US"/>
          </a:p>
        </p:txBody>
      </p:sp>
      <p:sp>
        <p:nvSpPr>
          <p:cNvPr id="7" name="Slide Number Placeholder 6"/>
          <p:cNvSpPr>
            <a:spLocks noGrp="1"/>
          </p:cNvSpPr>
          <p:nvPr>
            <p:ph type="sldNum" sz="quarter" idx="12"/>
          </p:nvPr>
        </p:nvSpPr>
        <p:spPr/>
        <p:txBody>
          <a:bodyPr/>
          <a:lstStyle/>
          <a:p>
            <a:fld id="{D8449072-7991-4E91-90E5-46C53CED1CD5}"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71F49AA-DDA2-468D-9241-866231E46B7B}" type="datetime1">
              <a:rPr lang="en-US" smtClean="0"/>
              <a:pPr/>
              <a:t>12/2/2013</a:t>
            </a:fld>
            <a:endParaRPr lang="en-US"/>
          </a:p>
        </p:txBody>
      </p:sp>
      <p:sp>
        <p:nvSpPr>
          <p:cNvPr id="8" name="Footer Placeholder 7"/>
          <p:cNvSpPr>
            <a:spLocks noGrp="1"/>
          </p:cNvSpPr>
          <p:nvPr>
            <p:ph type="ftr" sz="quarter" idx="11"/>
          </p:nvPr>
        </p:nvSpPr>
        <p:spPr>
          <a:xfrm>
            <a:off x="304800" y="6409944"/>
            <a:ext cx="3581400" cy="365760"/>
          </a:xfrm>
        </p:spPr>
        <p:txBody>
          <a:bodyPr/>
          <a:lstStyle/>
          <a:p>
            <a:r>
              <a:rPr lang="en-US" smtClean="0"/>
              <a:t>by Rene F. Pack, MIS</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D8449072-7991-4E91-90E5-46C53CED1CD5}"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2D0C10D-5D96-499E-A0F3-B43EE2AE27DE}" type="datetime1">
              <a:rPr lang="en-US" smtClean="0"/>
              <a:pPr/>
              <a:t>12/2/2013</a:t>
            </a:fld>
            <a:endParaRPr lang="en-US"/>
          </a:p>
        </p:txBody>
      </p:sp>
      <p:sp>
        <p:nvSpPr>
          <p:cNvPr id="4" name="Footer Placeholder 3"/>
          <p:cNvSpPr>
            <a:spLocks noGrp="1"/>
          </p:cNvSpPr>
          <p:nvPr>
            <p:ph type="ftr" sz="quarter" idx="11"/>
          </p:nvPr>
        </p:nvSpPr>
        <p:spPr/>
        <p:txBody>
          <a:bodyPr/>
          <a:lstStyle/>
          <a:p>
            <a:r>
              <a:rPr lang="en-US" smtClean="0"/>
              <a:t>by Rene F. Pack, MIS</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D8449072-7991-4E91-90E5-46C53CED1CD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1C67C58-F868-45DD-B8C9-75C8B7CA6BDB}" type="datetime1">
              <a:rPr lang="en-US" smtClean="0"/>
              <a:pPr/>
              <a:t>12/2/2013</a:t>
            </a:fld>
            <a:endParaRPr lang="en-US"/>
          </a:p>
        </p:txBody>
      </p:sp>
      <p:sp>
        <p:nvSpPr>
          <p:cNvPr id="3" name="Footer Placeholder 2"/>
          <p:cNvSpPr>
            <a:spLocks noGrp="1"/>
          </p:cNvSpPr>
          <p:nvPr>
            <p:ph type="ftr" sz="quarter" idx="11"/>
          </p:nvPr>
        </p:nvSpPr>
        <p:spPr/>
        <p:txBody>
          <a:bodyPr/>
          <a:lstStyle/>
          <a:p>
            <a:r>
              <a:rPr lang="en-US" smtClean="0"/>
              <a:t>by Rene F. Pack, MIS</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D8449072-7991-4E91-90E5-46C53CED1C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D8449072-7991-4E91-90E5-46C53CED1CD5}"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084753A-A193-4745-B2EC-DB1AB8F86D70}" type="datetime1">
              <a:rPr lang="en-US" smtClean="0"/>
              <a:pPr/>
              <a:t>12/2/2013</a:t>
            </a:fld>
            <a:endParaRPr lang="en-US"/>
          </a:p>
        </p:txBody>
      </p:sp>
      <p:sp>
        <p:nvSpPr>
          <p:cNvPr id="6" name="Footer Placeholder 5"/>
          <p:cNvSpPr>
            <a:spLocks noGrp="1"/>
          </p:cNvSpPr>
          <p:nvPr>
            <p:ph type="ftr" sz="quarter" idx="11"/>
          </p:nvPr>
        </p:nvSpPr>
        <p:spPr>
          <a:xfrm>
            <a:off x="301752" y="6410848"/>
            <a:ext cx="3383280" cy="365760"/>
          </a:xfrm>
        </p:spPr>
        <p:txBody>
          <a:bodyPr/>
          <a:lstStyle/>
          <a:p>
            <a:r>
              <a:rPr lang="en-US" smtClean="0"/>
              <a:t>by Rene F. Pack, MIS</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D8449072-7991-4E91-90E5-46C53CED1CD5}"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52B650C7-DA70-439A-A123-B787B607F18C}" type="datetime1">
              <a:rPr lang="en-US" smtClean="0"/>
              <a:pPr/>
              <a:t>12/2/2013</a:t>
            </a:fld>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US" smtClean="0"/>
              <a:t>by Rene F. Pack, MIS</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BA704BAC-1A0A-409F-8077-15363590F10A}" type="datetime1">
              <a:rPr lang="en-US" smtClean="0"/>
              <a:pPr/>
              <a:t>12/2/2013</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smtClean="0"/>
              <a:t>by Rene F. Pack, MIS</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8449072-7991-4E91-90E5-46C53CED1CD5}"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Using Microsoft Excel</a:t>
            </a:r>
            <a:endParaRPr lang="en-US" dirty="0"/>
          </a:p>
        </p:txBody>
      </p:sp>
      <p:sp>
        <p:nvSpPr>
          <p:cNvPr id="2" name="Title 1"/>
          <p:cNvSpPr>
            <a:spLocks noGrp="1"/>
          </p:cNvSpPr>
          <p:nvPr>
            <p:ph type="ctrTitle"/>
          </p:nvPr>
        </p:nvSpPr>
        <p:spPr/>
        <p:txBody>
          <a:bodyPr/>
          <a:lstStyle/>
          <a:p>
            <a:r>
              <a:rPr lang="en-US" dirty="0" smtClean="0"/>
              <a:t>Making Data Into Charts</a:t>
            </a:r>
            <a:endParaRPr lang="en-US" dirty="0"/>
          </a:p>
        </p:txBody>
      </p:sp>
      <p:sp>
        <p:nvSpPr>
          <p:cNvPr id="4" name="Footer Placeholder 3"/>
          <p:cNvSpPr>
            <a:spLocks noGrp="1"/>
          </p:cNvSpPr>
          <p:nvPr>
            <p:ph type="ftr" sz="quarter" idx="11"/>
          </p:nvPr>
        </p:nvSpPr>
        <p:spPr>
          <a:xfrm>
            <a:off x="304800" y="6477000"/>
            <a:ext cx="3581400" cy="218552"/>
          </a:xfrm>
        </p:spPr>
        <p:txBody>
          <a:bodyPr/>
          <a:lstStyle/>
          <a:p>
            <a:r>
              <a:rPr lang="en-US" sz="800" dirty="0" smtClean="0"/>
              <a:t>by Rene F. Pack, MIS</a:t>
            </a:r>
            <a:endParaRPr lang="en-US" sz="800" dirty="0"/>
          </a:p>
        </p:txBody>
      </p:sp>
    </p:spTree>
    <p:extLst>
      <p:ext uri="{BB962C8B-B14F-4D97-AF65-F5344CB8AC3E}">
        <p14:creationId xmlns:p14="http://schemas.microsoft.com/office/powerpoint/2010/main" xmlns="" val="32770810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 Charts</a:t>
            </a:r>
            <a:endParaRPr lang="en-US" dirty="0"/>
          </a:p>
        </p:txBody>
      </p:sp>
      <p:sp>
        <p:nvSpPr>
          <p:cNvPr id="3" name="Content Placeholder 2"/>
          <p:cNvSpPr>
            <a:spLocks noGrp="1"/>
          </p:cNvSpPr>
          <p:nvPr>
            <p:ph sz="quarter" idx="1"/>
          </p:nvPr>
        </p:nvSpPr>
        <p:spPr/>
        <p:txBody>
          <a:bodyPr/>
          <a:lstStyle/>
          <a:p>
            <a:pPr marL="228600" lvl="2">
              <a:tabLst>
                <a:tab pos="1655763" algn="l"/>
              </a:tabLst>
            </a:pPr>
            <a:r>
              <a:rPr lang="en-US" dirty="0" smtClean="0"/>
              <a:t>Step 8: In the Format Data Labels Dialog Box, in the Label Options group you can choose a variety of label contents including</a:t>
            </a:r>
          </a:p>
          <a:p>
            <a:pPr marL="506413" lvl="3">
              <a:tabLst>
                <a:tab pos="1655763" algn="l"/>
              </a:tabLst>
            </a:pPr>
            <a:r>
              <a:rPr lang="en-US" sz="1600" dirty="0"/>
              <a:t>Series Name</a:t>
            </a:r>
          </a:p>
          <a:p>
            <a:pPr marL="506413" lvl="3">
              <a:tabLst>
                <a:tab pos="1655763" algn="l"/>
              </a:tabLst>
            </a:pPr>
            <a:r>
              <a:rPr lang="en-US" sz="1600" dirty="0"/>
              <a:t>Category Name</a:t>
            </a:r>
          </a:p>
          <a:p>
            <a:pPr marL="506413" lvl="3">
              <a:tabLst>
                <a:tab pos="1655763" algn="l"/>
              </a:tabLst>
            </a:pPr>
            <a:r>
              <a:rPr lang="en-US" sz="1600" dirty="0"/>
              <a:t>Value</a:t>
            </a:r>
          </a:p>
          <a:p>
            <a:pPr marL="506413" lvl="3">
              <a:tabLst>
                <a:tab pos="1655763" algn="l"/>
              </a:tabLst>
            </a:pPr>
            <a:r>
              <a:rPr lang="en-US" sz="1600" dirty="0" smtClean="0"/>
              <a:t>Percentage</a:t>
            </a:r>
          </a:p>
          <a:p>
            <a:pPr marL="288925" lvl="2" indent="0">
              <a:buNone/>
              <a:tabLst>
                <a:tab pos="1655763" algn="l"/>
              </a:tabLst>
            </a:pPr>
            <a:r>
              <a:rPr lang="en-US" dirty="0"/>
              <a:t>In this case we will use </a:t>
            </a:r>
            <a:r>
              <a:rPr lang="en-US" dirty="0" smtClean="0"/>
              <a:t>Percentage</a:t>
            </a:r>
            <a:br>
              <a:rPr lang="en-US" dirty="0" smtClean="0"/>
            </a:br>
            <a:r>
              <a:rPr lang="en-US" dirty="0" smtClean="0"/>
              <a:t>and make sure that there is a check mark</a:t>
            </a:r>
            <a:br>
              <a:rPr lang="en-US" dirty="0" smtClean="0"/>
            </a:br>
            <a:r>
              <a:rPr lang="en-US" dirty="0" smtClean="0"/>
              <a:t>in “Show Leader Lines”</a:t>
            </a:r>
          </a:p>
          <a:p>
            <a:pPr marL="228600" lvl="2">
              <a:tabLst>
                <a:tab pos="1655763" algn="l"/>
              </a:tabLst>
            </a:pPr>
            <a:r>
              <a:rPr lang="en-US" dirty="0" smtClean="0"/>
              <a:t>Step 9: In the Label Position group </a:t>
            </a:r>
            <a:br>
              <a:rPr lang="en-US" dirty="0" smtClean="0"/>
            </a:br>
            <a:r>
              <a:rPr lang="en-US" dirty="0" smtClean="0"/>
              <a:t>choose “Outside End”</a:t>
            </a:r>
          </a:p>
          <a:p>
            <a:pPr marL="228600" lvl="2">
              <a:tabLst>
                <a:tab pos="1655763" algn="l"/>
              </a:tabLst>
            </a:pPr>
            <a:r>
              <a:rPr lang="en-US" dirty="0" smtClean="0"/>
              <a:t>Step 10: Click “Close”</a:t>
            </a:r>
          </a:p>
        </p:txBody>
      </p:sp>
      <p:pic>
        <p:nvPicPr>
          <p:cNvPr id="717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61008" y="2209800"/>
            <a:ext cx="3300412" cy="363638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9" name="Straight Arrow Connector 8"/>
          <p:cNvCxnSpPr/>
          <p:nvPr/>
        </p:nvCxnSpPr>
        <p:spPr>
          <a:xfrm flipV="1">
            <a:off x="4495800" y="3200400"/>
            <a:ext cx="1752600" cy="3810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2971800" y="4027991"/>
            <a:ext cx="3276600" cy="848809"/>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2940518" y="5257800"/>
            <a:ext cx="5060482" cy="3810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4" name="Footer Placeholder 13"/>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3423121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 Charts</a:t>
            </a:r>
            <a:endParaRPr lang="en-US" dirty="0"/>
          </a:p>
        </p:txBody>
      </p:sp>
      <p:sp>
        <p:nvSpPr>
          <p:cNvPr id="3" name="Content Placeholder 2"/>
          <p:cNvSpPr>
            <a:spLocks noGrp="1"/>
          </p:cNvSpPr>
          <p:nvPr>
            <p:ph sz="quarter" idx="1"/>
          </p:nvPr>
        </p:nvSpPr>
        <p:spPr/>
        <p:txBody>
          <a:bodyPr/>
          <a:lstStyle/>
          <a:p>
            <a:pPr lvl="2">
              <a:tabLst>
                <a:tab pos="1655763" algn="l"/>
              </a:tabLst>
            </a:pPr>
            <a:r>
              <a:rPr lang="en-US" dirty="0" smtClean="0"/>
              <a:t>Here is your new chart</a:t>
            </a:r>
          </a:p>
        </p:txBody>
      </p:sp>
      <p:graphicFrame>
        <p:nvGraphicFramePr>
          <p:cNvPr id="9" name="Chart 8"/>
          <p:cNvGraphicFramePr>
            <a:graphicFrameLocks/>
          </p:cNvGraphicFramePr>
          <p:nvPr>
            <p:extLst>
              <p:ext uri="{D42A27DB-BD31-4B8C-83A1-F6EECF244321}">
                <p14:modId xmlns:p14="http://schemas.microsoft.com/office/powerpoint/2010/main" xmlns="" val="3444984886"/>
              </p:ext>
            </p:extLst>
          </p:nvPr>
        </p:nvGraphicFramePr>
        <p:xfrm>
          <a:off x="2286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15597620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Line Chart</a:t>
            </a:r>
            <a:endParaRPr lang="en-US" dirty="0"/>
          </a:p>
        </p:txBody>
      </p:sp>
      <p:sp>
        <p:nvSpPr>
          <p:cNvPr id="3" name="Content Placeholder 2"/>
          <p:cNvSpPr>
            <a:spLocks noGrp="1"/>
          </p:cNvSpPr>
          <p:nvPr>
            <p:ph sz="quarter" idx="1"/>
          </p:nvPr>
        </p:nvSpPr>
        <p:spPr/>
        <p:txBody>
          <a:bodyPr/>
          <a:lstStyle/>
          <a:p>
            <a:r>
              <a:rPr lang="en-US" sz="2000" dirty="0" smtClean="0"/>
              <a:t>Just like the  Pie Chart</a:t>
            </a:r>
          </a:p>
          <a:p>
            <a:pPr lvl="2"/>
            <a:r>
              <a:rPr lang="en-US" dirty="0" smtClean="0"/>
              <a:t>Step 1: Select the titles and the data</a:t>
            </a:r>
            <a:br>
              <a:rPr lang="en-US" dirty="0" smtClean="0"/>
            </a:br>
            <a:r>
              <a:rPr lang="en-US" sz="1400" dirty="0" smtClean="0"/>
              <a:t>(</a:t>
            </a:r>
            <a:r>
              <a:rPr lang="en-US" sz="1400" b="1" dirty="0" smtClean="0">
                <a:solidFill>
                  <a:srgbClr val="C00000"/>
                </a:solidFill>
              </a:rPr>
              <a:t>DO NOT </a:t>
            </a:r>
            <a:r>
              <a:rPr lang="en-US" sz="1400" dirty="0" smtClean="0"/>
              <a:t>select the “Total(s)”, you only want the data in your chart.)</a:t>
            </a:r>
          </a:p>
          <a:p>
            <a:pPr marL="594360" lvl="2" indent="0">
              <a:buNone/>
            </a:pPr>
            <a:endParaRPr lang="en-US" dirty="0" smtClean="0"/>
          </a:p>
        </p:txBody>
      </p:sp>
      <p:grpSp>
        <p:nvGrpSpPr>
          <p:cNvPr id="6" name="Group 5"/>
          <p:cNvGrpSpPr/>
          <p:nvPr/>
        </p:nvGrpSpPr>
        <p:grpSpPr>
          <a:xfrm>
            <a:off x="1475718" y="2556620"/>
            <a:ext cx="4394358" cy="3054106"/>
            <a:chOff x="1524000" y="2590800"/>
            <a:chExt cx="4394358" cy="3054106"/>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524000" y="2590800"/>
              <a:ext cx="1653309" cy="304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Left Brace 3"/>
            <p:cNvSpPr/>
            <p:nvPr/>
          </p:nvSpPr>
          <p:spPr>
            <a:xfrm flipH="1">
              <a:off x="3072534" y="2819400"/>
              <a:ext cx="396731" cy="2590800"/>
            </a:xfrm>
            <a:prstGeom prst="leftBrace">
              <a:avLst>
                <a:gd name="adj1" fmla="val 8333"/>
                <a:gd name="adj2" fmla="val 50357"/>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3398116" y="3960911"/>
              <a:ext cx="2520242" cy="307777"/>
            </a:xfrm>
            <a:prstGeom prst="rect">
              <a:avLst/>
            </a:prstGeom>
            <a:noFill/>
          </p:spPr>
          <p:txBody>
            <a:bodyPr wrap="none" rtlCol="0">
              <a:spAutoFit/>
            </a:bodyPr>
            <a:lstStyle/>
            <a:p>
              <a:r>
                <a:rPr lang="en-US" sz="1400" dirty="0" smtClean="0"/>
                <a:t>Select the data and your titles</a:t>
              </a:r>
              <a:endParaRPr lang="en-US" sz="1400" dirty="0"/>
            </a:p>
          </p:txBody>
        </p:sp>
        <p:cxnSp>
          <p:nvCxnSpPr>
            <p:cNvPr id="7" name="Straight Arrow Connector 6"/>
            <p:cNvCxnSpPr>
              <a:stCxn id="11" idx="1"/>
            </p:cNvCxnSpPr>
            <p:nvPr/>
          </p:nvCxnSpPr>
          <p:spPr>
            <a:xfrm flipH="1">
              <a:off x="3261663" y="5491018"/>
              <a:ext cx="411234" cy="6106"/>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672897" y="5337129"/>
              <a:ext cx="1991251" cy="307777"/>
            </a:xfrm>
            <a:prstGeom prst="rect">
              <a:avLst/>
            </a:prstGeom>
            <a:noFill/>
          </p:spPr>
          <p:txBody>
            <a:bodyPr wrap="none" rtlCol="0">
              <a:spAutoFit/>
            </a:bodyPr>
            <a:lstStyle/>
            <a:p>
              <a:r>
                <a:rPr lang="en-US" sz="1400" dirty="0" smtClean="0"/>
                <a:t>Do not select the totals</a:t>
              </a:r>
              <a:endParaRPr lang="en-US" sz="1400" dirty="0"/>
            </a:p>
          </p:txBody>
        </p:sp>
      </p:grpSp>
      <p:sp>
        <p:nvSpPr>
          <p:cNvPr id="8" name="Footer Placeholder 7"/>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30275561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Line Chart</a:t>
            </a:r>
            <a:endParaRPr lang="en-US" dirty="0"/>
          </a:p>
        </p:txBody>
      </p:sp>
      <p:sp>
        <p:nvSpPr>
          <p:cNvPr id="3" name="Content Placeholder 2"/>
          <p:cNvSpPr>
            <a:spLocks noGrp="1"/>
          </p:cNvSpPr>
          <p:nvPr>
            <p:ph sz="quarter" idx="1"/>
          </p:nvPr>
        </p:nvSpPr>
        <p:spPr/>
        <p:txBody>
          <a:bodyPr/>
          <a:lstStyle/>
          <a:p>
            <a:pPr lvl="2">
              <a:tabLst>
                <a:tab pos="1655763" algn="l"/>
              </a:tabLst>
            </a:pPr>
            <a:r>
              <a:rPr lang="en-US" dirty="0" smtClean="0"/>
              <a:t>Step 3: Click the first 2-D Line in the list</a:t>
            </a: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01550" y="2286000"/>
            <a:ext cx="2971800" cy="290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2" name="Straight Arrow Connector 11"/>
          <p:cNvCxnSpPr/>
          <p:nvPr/>
        </p:nvCxnSpPr>
        <p:spPr>
          <a:xfrm flipH="1">
            <a:off x="3048000" y="1828800"/>
            <a:ext cx="639450" cy="14478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 name="Footer Placeholder 4"/>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19842277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Line Chart</a:t>
            </a:r>
            <a:endParaRPr lang="en-US" dirty="0"/>
          </a:p>
        </p:txBody>
      </p:sp>
      <p:sp>
        <p:nvSpPr>
          <p:cNvPr id="3" name="Content Placeholder 2"/>
          <p:cNvSpPr>
            <a:spLocks noGrp="1"/>
          </p:cNvSpPr>
          <p:nvPr>
            <p:ph sz="quarter" idx="1"/>
          </p:nvPr>
        </p:nvSpPr>
        <p:spPr/>
        <p:txBody>
          <a:bodyPr/>
          <a:lstStyle/>
          <a:p>
            <a:pPr lvl="2">
              <a:tabLst>
                <a:tab pos="1655763" algn="l"/>
              </a:tabLst>
            </a:pPr>
            <a:r>
              <a:rPr lang="en-US" dirty="0" smtClean="0"/>
              <a:t>Step 4: Voilà…a Line Chart</a:t>
            </a:r>
          </a:p>
        </p:txBody>
      </p:sp>
      <p:graphicFrame>
        <p:nvGraphicFramePr>
          <p:cNvPr id="5" name="Chart 4"/>
          <p:cNvGraphicFramePr>
            <a:graphicFrameLocks/>
          </p:cNvGraphicFramePr>
          <p:nvPr>
            <p:extLst>
              <p:ext uri="{D42A27DB-BD31-4B8C-83A1-F6EECF244321}">
                <p14:modId xmlns:p14="http://schemas.microsoft.com/office/powerpoint/2010/main" xmlns="" val="253153352"/>
              </p:ext>
            </p:extLst>
          </p:nvPr>
        </p:nvGraphicFramePr>
        <p:xfrm>
          <a:off x="1295400" y="1981200"/>
          <a:ext cx="4953000" cy="32004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1368232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Line Chart</a:t>
            </a:r>
            <a:endParaRPr lang="en-US" dirty="0"/>
          </a:p>
        </p:txBody>
      </p:sp>
      <p:sp>
        <p:nvSpPr>
          <p:cNvPr id="3" name="Content Placeholder 2"/>
          <p:cNvSpPr>
            <a:spLocks noGrp="1"/>
          </p:cNvSpPr>
          <p:nvPr>
            <p:ph sz="quarter" idx="1"/>
          </p:nvPr>
        </p:nvSpPr>
        <p:spPr/>
        <p:txBody>
          <a:bodyPr/>
          <a:lstStyle/>
          <a:p>
            <a:r>
              <a:rPr lang="en-US" sz="2000" dirty="0" smtClean="0"/>
              <a:t>When you have Multiple Line Charts you are comparing data. For Instance comparing sales from one year to another and in this case we will be comparing 2011 to 2012 sales</a:t>
            </a:r>
          </a:p>
          <a:p>
            <a:pPr lvl="2"/>
            <a:r>
              <a:rPr lang="en-US" dirty="0" smtClean="0"/>
              <a:t>Step 1: Select the titles and the data for both years</a:t>
            </a:r>
            <a:br>
              <a:rPr lang="en-US" dirty="0" smtClean="0"/>
            </a:br>
            <a:r>
              <a:rPr lang="en-US" sz="1400" dirty="0" smtClean="0"/>
              <a:t>(</a:t>
            </a:r>
            <a:r>
              <a:rPr lang="en-US" sz="1400" b="1" dirty="0" smtClean="0">
                <a:solidFill>
                  <a:srgbClr val="C00000"/>
                </a:solidFill>
              </a:rPr>
              <a:t>DO NOT </a:t>
            </a:r>
            <a:r>
              <a:rPr lang="en-US" sz="1400" dirty="0" smtClean="0"/>
              <a:t>select the “Total(s)”, you only want the data in your chart.)</a:t>
            </a:r>
          </a:p>
          <a:p>
            <a:pPr lvl="2"/>
            <a:endParaRPr lang="en-US" sz="1400" dirty="0" smtClean="0"/>
          </a:p>
          <a:p>
            <a:pPr marL="594360" lvl="2" indent="0">
              <a:buNone/>
            </a:pPr>
            <a:endParaRPr lang="en-US" dirty="0" smtClean="0"/>
          </a:p>
        </p:txBody>
      </p:sp>
      <p:pic>
        <p:nvPicPr>
          <p:cNvPr id="9219"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14400" y="3048000"/>
            <a:ext cx="2333625" cy="31051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Right Brace 7"/>
          <p:cNvSpPr/>
          <p:nvPr/>
        </p:nvSpPr>
        <p:spPr>
          <a:xfrm>
            <a:off x="3169167" y="3276600"/>
            <a:ext cx="409576" cy="2667000"/>
          </a:xfrm>
          <a:prstGeom prst="rightBrace">
            <a:avLst>
              <a:gd name="adj1" fmla="val 8333"/>
              <a:gd name="adj2" fmla="val 50332"/>
            </a:avLst>
          </a:prstGeom>
          <a:ln w="2540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3505200" y="4446686"/>
            <a:ext cx="2520242" cy="307777"/>
          </a:xfrm>
          <a:prstGeom prst="rect">
            <a:avLst/>
          </a:prstGeom>
          <a:noFill/>
        </p:spPr>
        <p:txBody>
          <a:bodyPr wrap="none" rtlCol="0">
            <a:spAutoFit/>
          </a:bodyPr>
          <a:lstStyle/>
          <a:p>
            <a:r>
              <a:rPr lang="en-US" sz="1400" dirty="0" smtClean="0"/>
              <a:t>Select the data and your titles</a:t>
            </a:r>
            <a:endParaRPr lang="en-US" sz="1400" dirty="0"/>
          </a:p>
        </p:txBody>
      </p:sp>
      <p:sp>
        <p:nvSpPr>
          <p:cNvPr id="9" name="Footer Placeholder 8"/>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3490688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Line Chart</a:t>
            </a:r>
            <a:endParaRPr lang="en-US" dirty="0"/>
          </a:p>
        </p:txBody>
      </p:sp>
      <p:sp>
        <p:nvSpPr>
          <p:cNvPr id="3" name="Content Placeholder 2"/>
          <p:cNvSpPr>
            <a:spLocks noGrp="1"/>
          </p:cNvSpPr>
          <p:nvPr>
            <p:ph sz="quarter" idx="1"/>
          </p:nvPr>
        </p:nvSpPr>
        <p:spPr/>
        <p:txBody>
          <a:bodyPr/>
          <a:lstStyle/>
          <a:p>
            <a:pPr lvl="2">
              <a:tabLst>
                <a:tab pos="1655763" algn="l"/>
              </a:tabLst>
            </a:pPr>
            <a:r>
              <a:rPr lang="en-US" dirty="0" smtClean="0"/>
              <a:t>Step 3: Click the first 2-D Line in the list</a:t>
            </a:r>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01550" y="2286000"/>
            <a:ext cx="2971800" cy="2905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2" name="Straight Arrow Connector 11"/>
          <p:cNvCxnSpPr/>
          <p:nvPr/>
        </p:nvCxnSpPr>
        <p:spPr>
          <a:xfrm flipH="1">
            <a:off x="3048000" y="1828800"/>
            <a:ext cx="639450" cy="14478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 name="Footer Placeholder 3"/>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5522906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Line Chart</a:t>
            </a:r>
            <a:endParaRPr lang="en-US" dirty="0"/>
          </a:p>
        </p:txBody>
      </p:sp>
      <p:sp>
        <p:nvSpPr>
          <p:cNvPr id="3" name="Content Placeholder 2"/>
          <p:cNvSpPr>
            <a:spLocks noGrp="1"/>
          </p:cNvSpPr>
          <p:nvPr>
            <p:ph sz="quarter" idx="1"/>
          </p:nvPr>
        </p:nvSpPr>
        <p:spPr/>
        <p:txBody>
          <a:bodyPr/>
          <a:lstStyle/>
          <a:p>
            <a:pPr lvl="2">
              <a:tabLst>
                <a:tab pos="1655763" algn="l"/>
              </a:tabLst>
            </a:pPr>
            <a:r>
              <a:rPr lang="en-US" dirty="0" smtClean="0"/>
              <a:t>Step 4: Voilà…a Multiple Line Chart</a:t>
            </a:r>
          </a:p>
        </p:txBody>
      </p:sp>
      <p:graphicFrame>
        <p:nvGraphicFramePr>
          <p:cNvPr id="6" name="Chart 5"/>
          <p:cNvGraphicFramePr>
            <a:graphicFrameLocks/>
          </p:cNvGraphicFramePr>
          <p:nvPr>
            <p:extLst>
              <p:ext uri="{D42A27DB-BD31-4B8C-83A1-F6EECF244321}">
                <p14:modId xmlns:p14="http://schemas.microsoft.com/office/powerpoint/2010/main" xmlns="" val="1772329109"/>
              </p:ext>
            </p:extLst>
          </p:nvPr>
        </p:nvGraphicFramePr>
        <p:xfrm>
          <a:off x="1143000" y="2057400"/>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3212706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Your Data</a:t>
            </a:r>
            <a:endParaRPr lang="en-US" dirty="0"/>
          </a:p>
        </p:txBody>
      </p:sp>
      <p:sp>
        <p:nvSpPr>
          <p:cNvPr id="3" name="Content Placeholder 2"/>
          <p:cNvSpPr>
            <a:spLocks noGrp="1"/>
          </p:cNvSpPr>
          <p:nvPr>
            <p:ph sz="quarter" idx="1"/>
          </p:nvPr>
        </p:nvSpPr>
        <p:spPr/>
        <p:txBody>
          <a:bodyPr/>
          <a:lstStyle/>
          <a:p>
            <a:r>
              <a:rPr lang="en-US" sz="2000" dirty="0" smtClean="0"/>
              <a:t>The first step to creating a chart or graph is organizing your data. It can be organized either vertically or horizontally</a:t>
            </a:r>
          </a:p>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69053" y="3200400"/>
            <a:ext cx="1564777" cy="28131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381000" y="2907268"/>
            <a:ext cx="979755" cy="369332"/>
          </a:xfrm>
          <a:prstGeom prst="rect">
            <a:avLst/>
          </a:prstGeom>
          <a:noFill/>
        </p:spPr>
        <p:txBody>
          <a:bodyPr wrap="none" rtlCol="0">
            <a:spAutoFit/>
          </a:bodyPr>
          <a:lstStyle/>
          <a:p>
            <a:r>
              <a:rPr lang="en-US" dirty="0" smtClean="0"/>
              <a:t>Vertical</a:t>
            </a:r>
            <a:endParaRPr lang="en-US"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438400" y="3200400"/>
            <a:ext cx="6483329" cy="555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extBox 6"/>
          <p:cNvSpPr txBox="1"/>
          <p:nvPr/>
        </p:nvSpPr>
        <p:spPr>
          <a:xfrm>
            <a:off x="4724400" y="2902466"/>
            <a:ext cx="1285929" cy="369332"/>
          </a:xfrm>
          <a:prstGeom prst="rect">
            <a:avLst/>
          </a:prstGeom>
          <a:noFill/>
        </p:spPr>
        <p:txBody>
          <a:bodyPr wrap="none" rtlCol="0">
            <a:spAutoFit/>
          </a:bodyPr>
          <a:lstStyle/>
          <a:p>
            <a:r>
              <a:rPr lang="en-US" dirty="0" smtClean="0"/>
              <a:t>Horizontal</a:t>
            </a:r>
            <a:endParaRPr lang="en-US" dirty="0"/>
          </a:p>
        </p:txBody>
      </p:sp>
      <p:sp>
        <p:nvSpPr>
          <p:cNvPr id="5" name="Footer Placeholder 4"/>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37833933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Your Data</a:t>
            </a:r>
            <a:endParaRPr lang="en-US" dirty="0"/>
          </a:p>
        </p:txBody>
      </p:sp>
      <p:sp>
        <p:nvSpPr>
          <p:cNvPr id="3" name="Content Placeholder 2"/>
          <p:cNvSpPr>
            <a:spLocks noGrp="1"/>
          </p:cNvSpPr>
          <p:nvPr>
            <p:ph sz="quarter" idx="1"/>
          </p:nvPr>
        </p:nvSpPr>
        <p:spPr/>
        <p:txBody>
          <a:bodyPr/>
          <a:lstStyle/>
          <a:p>
            <a:r>
              <a:rPr lang="en-US" sz="2000" dirty="0" smtClean="0"/>
              <a:t>Typically data is presented vertically</a:t>
            </a:r>
          </a:p>
          <a:p>
            <a:r>
              <a:rPr lang="en-US" sz="2000" dirty="0" smtClean="0"/>
              <a:t>Once you have your data organized you can begin </a:t>
            </a:r>
            <a:br>
              <a:rPr lang="en-US" sz="2000" dirty="0" smtClean="0"/>
            </a:br>
            <a:r>
              <a:rPr lang="en-US" sz="2000" dirty="0" smtClean="0"/>
              <a:t>the process of making a chart</a:t>
            </a:r>
          </a:p>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05600" y="1905000"/>
            <a:ext cx="1564777" cy="28131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6817547" y="1611868"/>
            <a:ext cx="979755" cy="369332"/>
          </a:xfrm>
          <a:prstGeom prst="rect">
            <a:avLst/>
          </a:prstGeom>
          <a:noFill/>
        </p:spPr>
        <p:txBody>
          <a:bodyPr wrap="none" rtlCol="0">
            <a:spAutoFit/>
          </a:bodyPr>
          <a:lstStyle/>
          <a:p>
            <a:r>
              <a:rPr lang="en-US" dirty="0" smtClean="0"/>
              <a:t>Vertical</a:t>
            </a:r>
            <a:endParaRPr lang="en-US" dirty="0"/>
          </a:p>
        </p:txBody>
      </p:sp>
      <p:sp>
        <p:nvSpPr>
          <p:cNvPr id="5" name="Footer Placeholder 4"/>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4246194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 Charts</a:t>
            </a:r>
            <a:endParaRPr lang="en-US" dirty="0"/>
          </a:p>
        </p:txBody>
      </p:sp>
      <p:sp>
        <p:nvSpPr>
          <p:cNvPr id="3" name="Content Placeholder 2"/>
          <p:cNvSpPr>
            <a:spLocks noGrp="1"/>
          </p:cNvSpPr>
          <p:nvPr>
            <p:ph sz="quarter" idx="1"/>
          </p:nvPr>
        </p:nvSpPr>
        <p:spPr/>
        <p:txBody>
          <a:bodyPr/>
          <a:lstStyle/>
          <a:p>
            <a:r>
              <a:rPr lang="en-US" sz="2000" dirty="0" smtClean="0"/>
              <a:t>We will begin with a Pie Chart</a:t>
            </a:r>
          </a:p>
          <a:p>
            <a:pPr lvl="1"/>
            <a:r>
              <a:rPr lang="en-US" sz="2000" dirty="0" smtClean="0"/>
              <a:t>A Pie Chart shows the part of the whole </a:t>
            </a:r>
          </a:p>
          <a:p>
            <a:pPr lvl="2"/>
            <a:r>
              <a:rPr lang="en-US" dirty="0" smtClean="0"/>
              <a:t>Step 1: Select the titles and the data</a:t>
            </a:r>
            <a:br>
              <a:rPr lang="en-US" dirty="0" smtClean="0"/>
            </a:br>
            <a:r>
              <a:rPr lang="en-US" sz="1400" dirty="0" smtClean="0"/>
              <a:t>(</a:t>
            </a:r>
            <a:r>
              <a:rPr lang="en-US" sz="1400" b="1" dirty="0" smtClean="0">
                <a:solidFill>
                  <a:srgbClr val="C00000"/>
                </a:solidFill>
              </a:rPr>
              <a:t>DO NOT </a:t>
            </a:r>
            <a:r>
              <a:rPr lang="en-US" sz="1400" dirty="0" smtClean="0"/>
              <a:t>select the “Total(s)”, you only want the data in a Pie Chart.)</a:t>
            </a:r>
          </a:p>
          <a:p>
            <a:pPr marL="594360" lvl="2" indent="0">
              <a:buNone/>
            </a:pPr>
            <a:endParaRPr lang="en-US" dirty="0" smtClean="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642466" y="3048000"/>
            <a:ext cx="1653309" cy="304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Left Brace 3"/>
          <p:cNvSpPr/>
          <p:nvPr/>
        </p:nvSpPr>
        <p:spPr>
          <a:xfrm flipH="1">
            <a:off x="4191000" y="3276600"/>
            <a:ext cx="396731" cy="2590800"/>
          </a:xfrm>
          <a:prstGeom prst="leftBrace">
            <a:avLst>
              <a:gd name="adj1" fmla="val 8333"/>
              <a:gd name="adj2" fmla="val 50357"/>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4516582" y="4418111"/>
            <a:ext cx="2520242" cy="307777"/>
          </a:xfrm>
          <a:prstGeom prst="rect">
            <a:avLst/>
          </a:prstGeom>
          <a:noFill/>
        </p:spPr>
        <p:txBody>
          <a:bodyPr wrap="none" rtlCol="0">
            <a:spAutoFit/>
          </a:bodyPr>
          <a:lstStyle/>
          <a:p>
            <a:r>
              <a:rPr lang="en-US" sz="1400" dirty="0" smtClean="0"/>
              <a:t>Select the data and your titles</a:t>
            </a:r>
            <a:endParaRPr lang="en-US" sz="1400" dirty="0"/>
          </a:p>
        </p:txBody>
      </p:sp>
      <p:cxnSp>
        <p:nvCxnSpPr>
          <p:cNvPr id="7" name="Straight Arrow Connector 6"/>
          <p:cNvCxnSpPr>
            <a:stCxn id="11" idx="1"/>
          </p:cNvCxnSpPr>
          <p:nvPr/>
        </p:nvCxnSpPr>
        <p:spPr>
          <a:xfrm flipH="1">
            <a:off x="4380129" y="5948218"/>
            <a:ext cx="411234" cy="6106"/>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791363" y="5794329"/>
            <a:ext cx="1991251" cy="307777"/>
          </a:xfrm>
          <a:prstGeom prst="rect">
            <a:avLst/>
          </a:prstGeom>
          <a:noFill/>
        </p:spPr>
        <p:txBody>
          <a:bodyPr wrap="none" rtlCol="0">
            <a:spAutoFit/>
          </a:bodyPr>
          <a:lstStyle/>
          <a:p>
            <a:r>
              <a:rPr lang="en-US" sz="1400" dirty="0" smtClean="0"/>
              <a:t>Do not select the totals</a:t>
            </a:r>
            <a:endParaRPr lang="en-US" sz="1400" dirty="0"/>
          </a:p>
        </p:txBody>
      </p:sp>
      <p:sp>
        <p:nvSpPr>
          <p:cNvPr id="15" name="Footer Placeholder 14"/>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1584435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 Charts</a:t>
            </a:r>
            <a:endParaRPr lang="en-US" dirty="0"/>
          </a:p>
        </p:txBody>
      </p:sp>
      <p:sp>
        <p:nvSpPr>
          <p:cNvPr id="3" name="Content Placeholder 2"/>
          <p:cNvSpPr>
            <a:spLocks noGrp="1"/>
          </p:cNvSpPr>
          <p:nvPr>
            <p:ph sz="quarter" idx="1"/>
          </p:nvPr>
        </p:nvSpPr>
        <p:spPr/>
        <p:txBody>
          <a:bodyPr/>
          <a:lstStyle/>
          <a:p>
            <a:pPr lvl="2">
              <a:tabLst>
                <a:tab pos="1655763" algn="l"/>
              </a:tabLst>
            </a:pPr>
            <a:r>
              <a:rPr lang="en-US" dirty="0" smtClean="0"/>
              <a:t>Step 2: Click the Insert tab on the Ribbon</a:t>
            </a:r>
            <a:br>
              <a:rPr lang="en-US" dirty="0" smtClean="0"/>
            </a:br>
            <a:r>
              <a:rPr lang="en-US" dirty="0" smtClean="0"/>
              <a:t>	Click “Pie” in the Charts group</a:t>
            </a:r>
            <a:br>
              <a:rPr lang="en-US" dirty="0" smtClean="0"/>
            </a:br>
            <a:endParaRPr lang="en-US" dirty="0" smtClean="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 y="3174151"/>
            <a:ext cx="7377113" cy="13318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0" name="TextBox 9"/>
          <p:cNvSpPr txBox="1"/>
          <p:nvPr/>
        </p:nvSpPr>
        <p:spPr>
          <a:xfrm>
            <a:off x="1600200" y="2819400"/>
            <a:ext cx="1545616" cy="307777"/>
          </a:xfrm>
          <a:prstGeom prst="rect">
            <a:avLst/>
          </a:prstGeom>
          <a:noFill/>
        </p:spPr>
        <p:txBody>
          <a:bodyPr wrap="none" rtlCol="0">
            <a:spAutoFit/>
          </a:bodyPr>
          <a:lstStyle/>
          <a:p>
            <a:r>
              <a:rPr lang="en-US" sz="1400" dirty="0" smtClean="0"/>
              <a:t>Click “Insert” tab</a:t>
            </a:r>
            <a:endParaRPr lang="en-US" sz="1400" dirty="0"/>
          </a:p>
        </p:txBody>
      </p:sp>
      <p:cxnSp>
        <p:nvCxnSpPr>
          <p:cNvPr id="12" name="Straight Arrow Connector 11"/>
          <p:cNvCxnSpPr>
            <a:stCxn id="10" idx="2"/>
          </p:cNvCxnSpPr>
          <p:nvPr/>
        </p:nvCxnSpPr>
        <p:spPr>
          <a:xfrm flipH="1">
            <a:off x="1905003" y="3127177"/>
            <a:ext cx="468005" cy="53042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4190999" y="3084611"/>
            <a:ext cx="1021433" cy="307777"/>
          </a:xfrm>
          <a:prstGeom prst="rect">
            <a:avLst/>
          </a:prstGeom>
          <a:noFill/>
        </p:spPr>
        <p:txBody>
          <a:bodyPr wrap="none" rtlCol="0">
            <a:spAutoFit/>
          </a:bodyPr>
          <a:lstStyle/>
          <a:p>
            <a:r>
              <a:rPr lang="en-US" sz="1400" dirty="0" smtClean="0"/>
              <a:t>Click “Pie”</a:t>
            </a:r>
            <a:endParaRPr lang="en-US" sz="1400" dirty="0"/>
          </a:p>
        </p:txBody>
      </p:sp>
      <p:cxnSp>
        <p:nvCxnSpPr>
          <p:cNvPr id="15" name="Straight Arrow Connector 14"/>
          <p:cNvCxnSpPr>
            <a:stCxn id="14" idx="2"/>
          </p:cNvCxnSpPr>
          <p:nvPr/>
        </p:nvCxnSpPr>
        <p:spPr>
          <a:xfrm flipH="1">
            <a:off x="4495803" y="3392388"/>
            <a:ext cx="205913" cy="530423"/>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9" name="Right Brace 8"/>
          <p:cNvSpPr/>
          <p:nvPr/>
        </p:nvSpPr>
        <p:spPr>
          <a:xfrm rot="5400000">
            <a:off x="4560657" y="3364143"/>
            <a:ext cx="342900" cy="2453815"/>
          </a:xfrm>
          <a:prstGeom prst="rightBrace">
            <a:avLst/>
          </a:prstGeom>
          <a:ln w="190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nvSpPr>
        <p:spPr>
          <a:xfrm>
            <a:off x="4223885" y="4755567"/>
            <a:ext cx="1255472" cy="307777"/>
          </a:xfrm>
          <a:prstGeom prst="rect">
            <a:avLst/>
          </a:prstGeom>
          <a:noFill/>
        </p:spPr>
        <p:txBody>
          <a:bodyPr wrap="none" rtlCol="0">
            <a:spAutoFit/>
          </a:bodyPr>
          <a:lstStyle/>
          <a:p>
            <a:r>
              <a:rPr lang="en-US" sz="1400" dirty="0" smtClean="0"/>
              <a:t>Charts Group</a:t>
            </a:r>
            <a:endParaRPr lang="en-US" sz="1400" dirty="0"/>
          </a:p>
        </p:txBody>
      </p:sp>
      <p:sp>
        <p:nvSpPr>
          <p:cNvPr id="13" name="Footer Placeholder 12"/>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223316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 Charts</a:t>
            </a:r>
            <a:endParaRPr lang="en-US" dirty="0"/>
          </a:p>
        </p:txBody>
      </p:sp>
      <p:sp>
        <p:nvSpPr>
          <p:cNvPr id="3" name="Content Placeholder 2"/>
          <p:cNvSpPr>
            <a:spLocks noGrp="1"/>
          </p:cNvSpPr>
          <p:nvPr>
            <p:ph sz="quarter" idx="1"/>
          </p:nvPr>
        </p:nvSpPr>
        <p:spPr/>
        <p:txBody>
          <a:bodyPr/>
          <a:lstStyle/>
          <a:p>
            <a:pPr lvl="2">
              <a:tabLst>
                <a:tab pos="1655763" algn="l"/>
              </a:tabLst>
            </a:pPr>
            <a:r>
              <a:rPr lang="en-US" dirty="0" smtClean="0"/>
              <a:t>Step 3: Click the first 2-D Pie in the list</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83080" y="2027027"/>
            <a:ext cx="3019425" cy="30003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12" name="Straight Arrow Connector 11"/>
          <p:cNvCxnSpPr/>
          <p:nvPr/>
        </p:nvCxnSpPr>
        <p:spPr>
          <a:xfrm flipH="1">
            <a:off x="3048000" y="1828800"/>
            <a:ext cx="639450" cy="12192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7" name="Footer Placeholder 6"/>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26396496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 Charts</a:t>
            </a:r>
            <a:endParaRPr lang="en-US" dirty="0"/>
          </a:p>
        </p:txBody>
      </p:sp>
      <p:sp>
        <p:nvSpPr>
          <p:cNvPr id="3" name="Content Placeholder 2"/>
          <p:cNvSpPr>
            <a:spLocks noGrp="1"/>
          </p:cNvSpPr>
          <p:nvPr>
            <p:ph sz="quarter" idx="1"/>
          </p:nvPr>
        </p:nvSpPr>
        <p:spPr/>
        <p:txBody>
          <a:bodyPr/>
          <a:lstStyle/>
          <a:p>
            <a:pPr lvl="2">
              <a:tabLst>
                <a:tab pos="1655763" algn="l"/>
              </a:tabLst>
            </a:pPr>
            <a:r>
              <a:rPr lang="en-US" dirty="0" smtClean="0"/>
              <a:t>Step 4: Voilà…a Pie Chart</a:t>
            </a:r>
          </a:p>
        </p:txBody>
      </p:sp>
      <p:graphicFrame>
        <p:nvGraphicFramePr>
          <p:cNvPr id="6" name="Chart 5"/>
          <p:cNvGraphicFramePr>
            <a:graphicFrameLocks/>
          </p:cNvGraphicFramePr>
          <p:nvPr>
            <p:extLst>
              <p:ext uri="{D42A27DB-BD31-4B8C-83A1-F6EECF244321}">
                <p14:modId xmlns:p14="http://schemas.microsoft.com/office/powerpoint/2010/main" xmlns="" val="2490795658"/>
              </p:ext>
            </p:extLst>
          </p:nvPr>
        </p:nvGraphicFramePr>
        <p:xfrm>
          <a:off x="1295400" y="1981200"/>
          <a:ext cx="4572000" cy="27432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3"/>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30853498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 Charts</a:t>
            </a:r>
            <a:endParaRPr lang="en-US" dirty="0"/>
          </a:p>
        </p:txBody>
      </p:sp>
      <p:sp>
        <p:nvSpPr>
          <p:cNvPr id="3" name="Content Placeholder 2"/>
          <p:cNvSpPr>
            <a:spLocks noGrp="1"/>
          </p:cNvSpPr>
          <p:nvPr>
            <p:ph sz="quarter" idx="1"/>
          </p:nvPr>
        </p:nvSpPr>
        <p:spPr/>
        <p:txBody>
          <a:bodyPr/>
          <a:lstStyle/>
          <a:p>
            <a:pPr lvl="2">
              <a:tabLst>
                <a:tab pos="1655763" algn="l"/>
              </a:tabLst>
            </a:pPr>
            <a:r>
              <a:rPr lang="en-US" dirty="0" smtClean="0"/>
              <a:t>Step 5: If you want labels on the “pieces” of the Pie, position your mouse pointer over the pie and click the right mouse button</a:t>
            </a:r>
          </a:p>
          <a:p>
            <a:pPr lvl="2">
              <a:tabLst>
                <a:tab pos="1655763" algn="l"/>
              </a:tabLst>
            </a:pPr>
            <a:r>
              <a:rPr lang="en-US" dirty="0" smtClean="0"/>
              <a:t>Step 6: Click “Add Data Labels” in the pop-up menu</a:t>
            </a:r>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95800" y="2590800"/>
            <a:ext cx="3514725" cy="30842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7" name="Straight Arrow Connector 6"/>
          <p:cNvCxnSpPr/>
          <p:nvPr/>
        </p:nvCxnSpPr>
        <p:spPr>
          <a:xfrm>
            <a:off x="4220850" y="2514600"/>
            <a:ext cx="2256150" cy="26670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8" name="Footer Placeholder 7"/>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30502376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Pie Charts</a:t>
            </a:r>
            <a:endParaRPr lang="en-US" dirty="0"/>
          </a:p>
        </p:txBody>
      </p:sp>
      <p:sp>
        <p:nvSpPr>
          <p:cNvPr id="3" name="Content Placeholder 2"/>
          <p:cNvSpPr>
            <a:spLocks noGrp="1"/>
          </p:cNvSpPr>
          <p:nvPr>
            <p:ph sz="quarter" idx="1"/>
          </p:nvPr>
        </p:nvSpPr>
        <p:spPr/>
        <p:txBody>
          <a:bodyPr/>
          <a:lstStyle/>
          <a:p>
            <a:pPr lvl="2">
              <a:tabLst>
                <a:tab pos="1655763" algn="l"/>
              </a:tabLst>
            </a:pPr>
            <a:r>
              <a:rPr lang="en-US" dirty="0" smtClean="0"/>
              <a:t>Step 7: Now your chart should look like the one below</a:t>
            </a:r>
            <a:br>
              <a:rPr lang="en-US" dirty="0" smtClean="0"/>
            </a:br>
            <a:r>
              <a:rPr lang="en-US" dirty="0" smtClean="0"/>
              <a:t>If you want to change the labels just right click on one of the labels in the chart and click “Format Data Labels” </a:t>
            </a:r>
          </a:p>
        </p:txBody>
      </p:sp>
      <p:pic>
        <p:nvPicPr>
          <p:cNvPr id="614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81600" y="2622107"/>
            <a:ext cx="3281363" cy="278618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7" name="Straight Arrow Connector 6"/>
          <p:cNvCxnSpPr/>
          <p:nvPr/>
        </p:nvCxnSpPr>
        <p:spPr>
          <a:xfrm>
            <a:off x="4572000" y="2438400"/>
            <a:ext cx="2438400" cy="2895600"/>
          </a:xfrm>
          <a:prstGeom prst="straightConnector1">
            <a:avLst/>
          </a:prstGeom>
          <a:ln w="28575">
            <a:solidFill>
              <a:srgbClr val="C0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8" name="Chart 7"/>
          <p:cNvGraphicFramePr>
            <a:graphicFrameLocks/>
          </p:cNvGraphicFramePr>
          <p:nvPr>
            <p:extLst>
              <p:ext uri="{D42A27DB-BD31-4B8C-83A1-F6EECF244321}">
                <p14:modId xmlns:p14="http://schemas.microsoft.com/office/powerpoint/2010/main" xmlns="" val="224290806"/>
              </p:ext>
            </p:extLst>
          </p:nvPr>
        </p:nvGraphicFramePr>
        <p:xfrm>
          <a:off x="533400" y="2642961"/>
          <a:ext cx="3657600" cy="2133600"/>
        </p:xfrm>
        <a:graphic>
          <a:graphicData uri="http://schemas.openxmlformats.org/drawingml/2006/chart">
            <c:chart xmlns:c="http://schemas.openxmlformats.org/drawingml/2006/chart" xmlns:r="http://schemas.openxmlformats.org/officeDocument/2006/relationships" r:id="rId3"/>
          </a:graphicData>
        </a:graphic>
      </p:graphicFrame>
      <p:sp>
        <p:nvSpPr>
          <p:cNvPr id="9" name="Footer Placeholder 8"/>
          <p:cNvSpPr>
            <a:spLocks noGrp="1"/>
          </p:cNvSpPr>
          <p:nvPr>
            <p:ph type="ftr" sz="quarter" idx="11"/>
          </p:nvPr>
        </p:nvSpPr>
        <p:spPr/>
        <p:txBody>
          <a:bodyPr/>
          <a:lstStyle/>
          <a:p>
            <a:r>
              <a:rPr lang="en-US" smtClean="0"/>
              <a:t>by Rene F. Pack, MIS</a:t>
            </a:r>
            <a:endParaRPr lang="en-US"/>
          </a:p>
        </p:txBody>
      </p:sp>
    </p:spTree>
    <p:extLst>
      <p:ext uri="{BB962C8B-B14F-4D97-AF65-F5344CB8AC3E}">
        <p14:creationId xmlns:p14="http://schemas.microsoft.com/office/powerpoint/2010/main" xmlns="" val="4320069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249</TotalTime>
  <Words>494</Words>
  <Application>Microsoft Office PowerPoint</Application>
  <PresentationFormat>On-screen Show (4:3)</PresentationFormat>
  <Paragraphs>78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Civic</vt:lpstr>
      <vt:lpstr>Making Data Into Charts</vt:lpstr>
      <vt:lpstr>Organizing Your Data</vt:lpstr>
      <vt:lpstr>Organizing Your Data</vt:lpstr>
      <vt:lpstr>Pie Charts</vt:lpstr>
      <vt:lpstr>Pie Charts</vt:lpstr>
      <vt:lpstr>Pie Charts</vt:lpstr>
      <vt:lpstr>Pie Charts</vt:lpstr>
      <vt:lpstr>Pie Charts</vt:lpstr>
      <vt:lpstr>Pie Charts</vt:lpstr>
      <vt:lpstr>Pie Charts</vt:lpstr>
      <vt:lpstr>Pie Charts</vt:lpstr>
      <vt:lpstr>Single Line Chart</vt:lpstr>
      <vt:lpstr>Single Line Chart</vt:lpstr>
      <vt:lpstr>Single Line Chart</vt:lpstr>
      <vt:lpstr>Multiple Line Chart</vt:lpstr>
      <vt:lpstr>Multiple Line Chart</vt:lpstr>
      <vt:lpstr>Multiple Line Chart</vt:lpstr>
    </vt:vector>
  </TitlesOfParts>
  <Company>Arizona Western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Rene F. Pack</dc:creator>
  <cp:lastModifiedBy>Bio5 Institute</cp:lastModifiedBy>
  <cp:revision>12</cp:revision>
  <dcterms:created xsi:type="dcterms:W3CDTF">2013-04-09T18:08:15Z</dcterms:created>
  <dcterms:modified xsi:type="dcterms:W3CDTF">2013-12-02T18:55:39Z</dcterms:modified>
</cp:coreProperties>
</file>