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70" r:id="rId6"/>
    <p:sldId id="260" r:id="rId7"/>
    <p:sldId id="271" r:id="rId8"/>
    <p:sldId id="276" r:id="rId9"/>
    <p:sldId id="272" r:id="rId10"/>
    <p:sldId id="263" r:id="rId11"/>
    <p:sldId id="273" r:id="rId12"/>
    <p:sldId id="274" r:id="rId13"/>
    <p:sldId id="266" r:id="rId14"/>
    <p:sldId id="268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E3EE712-5E11-4430-8AB1-D8DDA5361481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87D7B04-E4BC-46CB-A395-F28189183C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Scientific Method and Project Components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YCSEE Teacher Training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November 23, 2013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438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80772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0" u="none" strike="noStrike" baseline="0" dirty="0" smtClean="0">
                <a:solidFill>
                  <a:srgbClr val="FF9900"/>
                </a:solidFill>
                <a:latin typeface="Calibri"/>
              </a:rPr>
              <a:t>Collect/Analyze Data </a:t>
            </a:r>
          </a:p>
          <a:p>
            <a:endParaRPr lang="en-US" sz="1200" b="0" i="0" u="none" strike="noStrike" baseline="0" dirty="0" smtClean="0">
              <a:latin typeface="Calibri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600" b="1" dirty="0">
                <a:solidFill>
                  <a:srgbClr val="FF9900"/>
                </a:solidFill>
                <a:latin typeface="Calibri"/>
              </a:rPr>
              <a:t>Q</a:t>
            </a:r>
            <a:r>
              <a:rPr lang="en-US" sz="2600" b="1" i="0" u="none" strike="noStrike" baseline="0" dirty="0" smtClean="0">
                <a:solidFill>
                  <a:srgbClr val="FF9900"/>
                </a:solidFill>
                <a:latin typeface="Calibri"/>
              </a:rPr>
              <a:t>uantitative data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600" dirty="0">
                <a:latin typeface="Calibri"/>
              </a:rPr>
              <a:t>M</a:t>
            </a:r>
            <a:r>
              <a:rPr lang="en-US" sz="2600" dirty="0" smtClean="0">
                <a:latin typeface="Calibri"/>
              </a:rPr>
              <a:t>ore </a:t>
            </a:r>
            <a:r>
              <a:rPr lang="en-US" sz="2600" dirty="0">
                <a:latin typeface="Calibri"/>
              </a:rPr>
              <a:t>easily reproducible and testable.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600" dirty="0">
                <a:latin typeface="Calibri"/>
              </a:rPr>
              <a:t>E</a:t>
            </a:r>
            <a:r>
              <a:rPr lang="en-US" sz="2600" dirty="0" smtClean="0">
                <a:latin typeface="Calibri"/>
              </a:rPr>
              <a:t>xplains </a:t>
            </a:r>
            <a:r>
              <a:rPr lang="en-US" sz="2600" dirty="0">
                <a:latin typeface="Calibri"/>
              </a:rPr>
              <a:t>a specific situation with numbers and objective data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dirty="0" smtClean="0">
                <a:latin typeface="Calibri"/>
              </a:rPr>
              <a:t>Qualitative data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600" dirty="0">
                <a:latin typeface="Calibri"/>
              </a:rPr>
              <a:t>D</a:t>
            </a:r>
            <a:r>
              <a:rPr lang="en-US" sz="2600" dirty="0" smtClean="0">
                <a:latin typeface="Calibri"/>
              </a:rPr>
              <a:t>eals </a:t>
            </a:r>
            <a:r>
              <a:rPr lang="en-US" sz="2600" dirty="0">
                <a:latin typeface="Calibri"/>
              </a:rPr>
              <a:t>with conducting interviews and observing and recoding behavior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600" dirty="0">
                <a:latin typeface="Calibri"/>
              </a:rPr>
              <a:t>F</a:t>
            </a:r>
            <a:r>
              <a:rPr lang="en-US" sz="2600" dirty="0" smtClean="0">
                <a:latin typeface="Calibri"/>
              </a:rPr>
              <a:t>ocuses on process instead of outcomes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b="1" i="0" u="none" strike="noStrike" baseline="0" dirty="0" smtClean="0">
                <a:latin typeface="Calibri"/>
              </a:rPr>
              <a:t>Data collection methods must be repeatable by others</a:t>
            </a:r>
            <a:r>
              <a:rPr lang="en-US" sz="2600" b="0" i="0" u="none" strike="noStrike" baseline="0" dirty="0" smtClean="0">
                <a:latin typeface="Calibri"/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b="0" i="0" u="none" strike="noStrike" baseline="0" dirty="0" smtClean="0">
                <a:latin typeface="Calibri"/>
              </a:rPr>
              <a:t>After the data is collected it is </a:t>
            </a:r>
            <a:r>
              <a:rPr lang="en-US" sz="2600" b="1" i="0" u="none" strike="noStrike" baseline="0" dirty="0" smtClean="0">
                <a:latin typeface="Calibri"/>
              </a:rPr>
              <a:t>analyzed</a:t>
            </a:r>
            <a:r>
              <a:rPr lang="en-US" sz="2600" b="0" i="0" u="none" strike="noStrike" baseline="0" dirty="0" smtClean="0">
                <a:latin typeface="Calibri"/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600" b="0" i="0" u="none" strike="noStrike" baseline="0" dirty="0" smtClean="0">
                <a:latin typeface="Calibri"/>
              </a:rPr>
              <a:t>Statistical tests are often used to describe data that has great amounts of variation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39952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FF9900"/>
                </a:solidFill>
              </a:rPr>
              <a:t>Project Components – Observation/Results</a:t>
            </a:r>
          </a:p>
          <a:p>
            <a:pPr algn="ctr"/>
            <a:endParaRPr lang="en-US" sz="2400" dirty="0" smtClean="0"/>
          </a:p>
          <a:p>
            <a:r>
              <a:rPr lang="en-US" sz="2400" b="1" dirty="0" smtClean="0"/>
              <a:t>OBSERVATIONS/RESULTS</a:t>
            </a:r>
            <a:r>
              <a:rPr lang="en-US" sz="2400" dirty="0"/>
              <a:t>:  Collected </a:t>
            </a:r>
            <a:r>
              <a:rPr lang="en-US" sz="2400" dirty="0">
                <a:solidFill>
                  <a:srgbClr val="FF9900"/>
                </a:solidFill>
              </a:rPr>
              <a:t>quantitative data </a:t>
            </a:r>
            <a:r>
              <a:rPr lang="en-US" sz="2400" dirty="0"/>
              <a:t>from the experiment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Should </a:t>
            </a:r>
            <a:r>
              <a:rPr lang="en-US" sz="2400" dirty="0"/>
              <a:t>be displayed with a </a:t>
            </a:r>
            <a:r>
              <a:rPr lang="en-US" sz="2400" b="1" dirty="0"/>
              <a:t>chart, graph, pictures, log/journal or some other type of recording device</a:t>
            </a:r>
            <a:r>
              <a:rPr lang="en-US" sz="2400" dirty="0"/>
              <a:t> that accurately shows what happened while the experiment was being conducted.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Should </a:t>
            </a:r>
            <a:r>
              <a:rPr lang="en-US" sz="2400" dirty="0"/>
              <a:t>display </a:t>
            </a:r>
            <a:r>
              <a:rPr lang="en-US" sz="2400" b="1" dirty="0">
                <a:solidFill>
                  <a:srgbClr val="FF0000"/>
                </a:solidFill>
              </a:rPr>
              <a:t>data collection of 5 or more trials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1076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09601"/>
            <a:ext cx="7772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FF9900"/>
                </a:solidFill>
              </a:rPr>
              <a:t>Project Components - Conclusion</a:t>
            </a:r>
          </a:p>
          <a:p>
            <a:endParaRPr lang="en-US" sz="2400" dirty="0" smtClean="0"/>
          </a:p>
          <a:p>
            <a:r>
              <a:rPr lang="en-US" sz="2400" b="1" dirty="0" smtClean="0"/>
              <a:t>CONCLUSION</a:t>
            </a:r>
            <a:r>
              <a:rPr lang="en-US" sz="2400" dirty="0"/>
              <a:t>:  An interpretation/analysis of the observations/results of the experimental procedure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States </a:t>
            </a:r>
            <a:r>
              <a:rPr lang="en-US" sz="2400" dirty="0"/>
              <a:t>whether the hypothesis was or was not supported.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Answers </a:t>
            </a:r>
            <a:r>
              <a:rPr lang="en-US" sz="2400" dirty="0"/>
              <a:t>the question "What was learned?".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results should be interpreted and justified, but should not be stated as a proof.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May </a:t>
            </a:r>
            <a:r>
              <a:rPr lang="en-US" sz="2400" dirty="0"/>
              <a:t>contain a statement about further exploration. </a:t>
            </a:r>
          </a:p>
        </p:txBody>
      </p:sp>
    </p:spTree>
    <p:extLst>
      <p:ext uri="{BB962C8B-B14F-4D97-AF65-F5344CB8AC3E}">
        <p14:creationId xmlns:p14="http://schemas.microsoft.com/office/powerpoint/2010/main" xmlns="" val="37411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3058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0" u="none" strike="noStrike" baseline="0" dirty="0" smtClean="0">
                <a:solidFill>
                  <a:srgbClr val="FF9900"/>
                </a:solidFill>
                <a:latin typeface="Calibri"/>
              </a:rPr>
              <a:t>Publish methods, results and conclusions for peer review </a:t>
            </a:r>
            <a:endParaRPr lang="en-US" sz="3200" b="0" i="0" u="none" strike="noStrike" baseline="0" dirty="0" smtClean="0">
              <a:solidFill>
                <a:srgbClr val="FF9900"/>
              </a:solidFill>
              <a:latin typeface="Calibri"/>
            </a:endParaRPr>
          </a:p>
          <a:p>
            <a:endParaRPr lang="en-US" sz="1200" b="0" i="0" u="none" strike="noStrike" baseline="0" dirty="0" smtClean="0">
              <a:latin typeface="Calibri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0" i="0" u="none" strike="noStrike" baseline="0" dirty="0" smtClean="0">
                <a:latin typeface="Calibri"/>
              </a:rPr>
              <a:t>Peer review…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b="0" i="0" u="none" strike="noStrike" baseline="0" dirty="0" smtClean="0">
                <a:latin typeface="Calibri"/>
              </a:rPr>
              <a:t>eliminate bias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b="0" i="0" u="none" strike="noStrike" baseline="0" dirty="0" smtClean="0">
                <a:latin typeface="Calibri"/>
              </a:rPr>
              <a:t>allow for others to reproduce the experiment and determine if they get the same results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latin typeface="Calibri"/>
              </a:rPr>
              <a:t>Types of Publications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>
                <a:latin typeface="Calibri"/>
              </a:rPr>
              <a:t>Research Paper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>
                <a:latin typeface="Calibri"/>
              </a:rPr>
              <a:t>Review Paper </a:t>
            </a:r>
            <a:endParaRPr lang="en-US" sz="3200" b="0" i="0" u="none" strike="noStrike" baseline="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45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609600"/>
            <a:ext cx="80772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9900"/>
                </a:solidFill>
              </a:rPr>
              <a:t>Project Components – Narrative Report/Research paper</a:t>
            </a:r>
          </a:p>
          <a:p>
            <a:endParaRPr lang="en-US" dirty="0" smtClean="0"/>
          </a:p>
          <a:p>
            <a:r>
              <a:rPr lang="en-US" b="1" dirty="0" smtClean="0"/>
              <a:t>NARRATIVE </a:t>
            </a:r>
            <a:r>
              <a:rPr lang="en-US" b="1" dirty="0"/>
              <a:t>REPORT</a:t>
            </a:r>
            <a:r>
              <a:rPr lang="en-US" dirty="0"/>
              <a:t>:  This 2-3 page, 12 font double-spaced document (if typed), excluding attached bibliography, is designed to help facilitate judging. 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Cover </a:t>
            </a:r>
            <a:r>
              <a:rPr lang="en-US" dirty="0"/>
              <a:t>page is </a:t>
            </a:r>
            <a:r>
              <a:rPr lang="en-US" b="1" dirty="0" smtClean="0"/>
              <a:t>optional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Should </a:t>
            </a:r>
            <a:r>
              <a:rPr lang="en-US" dirty="0"/>
              <a:t>give a brief overview of the project, a short review of research, and any other information that would provide evidence for assessing the </a:t>
            </a:r>
            <a:r>
              <a:rPr lang="en-US" dirty="0" smtClean="0"/>
              <a:t>project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Bibliography </a:t>
            </a:r>
            <a:r>
              <a:rPr lang="en-US" dirty="0"/>
              <a:t>for 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800" i="1" dirty="0" smtClean="0"/>
              <a:t>4th </a:t>
            </a:r>
            <a:r>
              <a:rPr lang="en-US" sz="800" i="1" dirty="0"/>
              <a:t>and 5th grade projects should contain one or more sources.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800" i="1" dirty="0" smtClean="0"/>
              <a:t>6th </a:t>
            </a:r>
            <a:r>
              <a:rPr lang="en-US" sz="800" i="1" dirty="0"/>
              <a:t>through 8th grade projects should have a minimum of 3 sources.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9th </a:t>
            </a:r>
            <a:r>
              <a:rPr lang="en-US" dirty="0"/>
              <a:t>through 12th grade projects should have a </a:t>
            </a:r>
            <a:r>
              <a:rPr lang="en-US" b="1" dirty="0"/>
              <a:t>minimum of 5 </a:t>
            </a:r>
            <a:r>
              <a:rPr lang="en-US" b="1" dirty="0" smtClean="0"/>
              <a:t>sources</a:t>
            </a:r>
            <a:endParaRPr lang="en-US" b="1" dirty="0"/>
          </a:p>
          <a:p>
            <a:endParaRPr lang="en-US" dirty="0" smtClean="0"/>
          </a:p>
          <a:p>
            <a:r>
              <a:rPr lang="en-US" b="1" dirty="0" smtClean="0"/>
              <a:t>RESEARCH </a:t>
            </a:r>
            <a:r>
              <a:rPr lang="en-US" b="1" dirty="0"/>
              <a:t>PAPER</a:t>
            </a:r>
            <a:r>
              <a:rPr lang="en-US" dirty="0"/>
              <a:t>:  </a:t>
            </a:r>
            <a:r>
              <a:rPr lang="en-US" sz="800" i="1" dirty="0" smtClean="0"/>
              <a:t>Optional for grades 4-8.  </a:t>
            </a:r>
            <a:r>
              <a:rPr lang="en-US" b="1" dirty="0" smtClean="0">
                <a:solidFill>
                  <a:srgbClr val="FF0000"/>
                </a:solidFill>
              </a:rPr>
              <a:t>Mandatory </a:t>
            </a:r>
            <a:r>
              <a:rPr lang="en-US" b="1" dirty="0">
                <a:solidFill>
                  <a:srgbClr val="FF0000"/>
                </a:solidFill>
              </a:rPr>
              <a:t>for grades 9-12</a:t>
            </a:r>
            <a:r>
              <a:rPr lang="en-US" dirty="0"/>
              <a:t>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paper may be any length and should contain researched information that supports the </a:t>
            </a:r>
            <a:r>
              <a:rPr lang="en-US" dirty="0" smtClean="0"/>
              <a:t>experiment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Should </a:t>
            </a:r>
            <a:r>
              <a:rPr lang="en-US" dirty="0"/>
              <a:t>contain a complete bibliography of sources and be placed with extraneous </a:t>
            </a:r>
            <a:r>
              <a:rPr lang="en-US" dirty="0" smtClean="0"/>
              <a:t>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918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183880" cy="1051560"/>
          </a:xfrm>
        </p:spPr>
        <p:txBody>
          <a:bodyPr>
            <a:normAutofit/>
          </a:bodyPr>
          <a:lstStyle/>
          <a:p>
            <a:pPr algn="r"/>
            <a:r>
              <a:rPr lang="en-US" sz="4400" dirty="0" smtClean="0"/>
              <a:t>Poster Samples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392678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80999"/>
            <a:ext cx="792480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FF9900"/>
                </a:solidFill>
              </a:rPr>
              <a:t>Project Components</a:t>
            </a:r>
          </a:p>
          <a:p>
            <a:pPr algn="ctr"/>
            <a:r>
              <a:rPr lang="en-US" sz="2000" b="1" u="sng" dirty="0" smtClean="0">
                <a:solidFill>
                  <a:srgbClr val="FF9900"/>
                </a:solidFill>
              </a:rPr>
              <a:t> Scientific Method</a:t>
            </a:r>
          </a:p>
          <a:p>
            <a:pPr algn="ctr"/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All </a:t>
            </a:r>
            <a:r>
              <a:rPr lang="en-US" b="1" u="sng" dirty="0" smtClean="0"/>
              <a:t>projects</a:t>
            </a:r>
            <a:r>
              <a:rPr lang="en-US" dirty="0" smtClean="0"/>
              <a:t> must use the Scientific Method and must </a:t>
            </a:r>
            <a:r>
              <a:rPr lang="en-US" b="1" u="sng" dirty="0" smtClean="0"/>
              <a:t>contain a variable</a:t>
            </a:r>
            <a:r>
              <a:rPr lang="en-US" dirty="0" smtClean="0"/>
              <a:t> (some change in the procedure where comparisons can be made) that has </a:t>
            </a:r>
            <a:r>
              <a:rPr lang="en-US" b="1" dirty="0" smtClean="0"/>
              <a:t>been tested with </a:t>
            </a:r>
            <a:r>
              <a:rPr lang="en-US" b="1" u="sng" dirty="0" smtClean="0">
                <a:solidFill>
                  <a:srgbClr val="FF9900"/>
                </a:solidFill>
              </a:rPr>
              <a:t>at least 5 trials</a:t>
            </a:r>
            <a:r>
              <a:rPr lang="en-US" dirty="0" smtClean="0"/>
              <a:t>.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</a:rPr>
              <a:t>A demonstration project </a:t>
            </a:r>
            <a:r>
              <a:rPr lang="en-US" sz="1600" b="1" i="1" dirty="0" smtClean="0">
                <a:solidFill>
                  <a:srgbClr val="FF0000"/>
                </a:solidFill>
              </a:rPr>
              <a:t>models</a:t>
            </a:r>
            <a:r>
              <a:rPr lang="en-US" sz="1600" i="1" dirty="0" smtClean="0">
                <a:solidFill>
                  <a:srgbClr val="FF0000"/>
                </a:solidFill>
              </a:rPr>
              <a:t> a scientific concept or principle </a:t>
            </a:r>
            <a:r>
              <a:rPr lang="en-US" sz="1600" b="1" i="1" dirty="0" smtClean="0">
                <a:solidFill>
                  <a:srgbClr val="FF0000"/>
                </a:solidFill>
              </a:rPr>
              <a:t>without testing a variable</a:t>
            </a:r>
            <a:r>
              <a:rPr lang="en-US" sz="1600" i="1" dirty="0" smtClean="0">
                <a:solidFill>
                  <a:srgbClr val="FF0000"/>
                </a:solidFill>
              </a:rPr>
              <a:t>.  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</a:rPr>
              <a:t>It displays facts or information and may be put on display, but </a:t>
            </a:r>
            <a:r>
              <a:rPr lang="en-US" sz="1600" b="1" i="1" dirty="0" smtClean="0">
                <a:solidFill>
                  <a:srgbClr val="FF0000"/>
                </a:solidFill>
              </a:rPr>
              <a:t>will not be judged</a:t>
            </a:r>
            <a:r>
              <a:rPr lang="en-US" sz="1600" i="1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All the following components </a:t>
            </a:r>
            <a:r>
              <a:rPr lang="en-US" b="1" u="sng" dirty="0" smtClean="0"/>
              <a:t>must be included </a:t>
            </a:r>
            <a:r>
              <a:rPr lang="en-US" dirty="0" smtClean="0"/>
              <a:t>in the project presentation except the extensive research paper which is optional.  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FF9900"/>
                </a:solidFill>
              </a:rPr>
              <a:t>problem, hypothesis, procedure, observations/results and conclusion</a:t>
            </a:r>
            <a:r>
              <a:rPr lang="en-US" dirty="0" smtClean="0">
                <a:solidFill>
                  <a:srgbClr val="FF9900"/>
                </a:solidFill>
              </a:rPr>
              <a:t> </a:t>
            </a:r>
            <a:r>
              <a:rPr lang="en-US" dirty="0" smtClean="0"/>
              <a:t>should appear on the presentations board.  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All other materials are considered extraneous and should be placed with the display in any optional space, either on the board or on the table with the board.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207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327" y="628073"/>
            <a:ext cx="7543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9900"/>
                </a:solidFill>
              </a:rPr>
              <a:t>Scientific Method</a:t>
            </a:r>
          </a:p>
          <a:p>
            <a:pPr algn="ctr"/>
            <a:endParaRPr lang="en-US" sz="3200" b="1" u="sng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Observe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Do Research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Form a Hypothesis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Test the Hypothesis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Collect Data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Analyze Data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Draw Conclusions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dirty="0" smtClean="0"/>
              <a:t>Publish methods, results and conclusions for peer review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08312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4182" y="533400"/>
            <a:ext cx="79248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9900"/>
                </a:solidFill>
              </a:rPr>
              <a:t>Observe/Do Research</a:t>
            </a:r>
          </a:p>
          <a:p>
            <a:endParaRPr lang="en-US" sz="24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You </a:t>
            </a:r>
            <a:r>
              <a:rPr lang="en-US" sz="2400" b="1" dirty="0" smtClean="0"/>
              <a:t>observe</a:t>
            </a:r>
            <a:r>
              <a:rPr lang="en-US" sz="2400" dirty="0" smtClean="0"/>
              <a:t> something (phenomena) and want to explain what you observe but cannot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May or may not be known by someone else or be a new phenomena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/>
              <a:t>You </a:t>
            </a:r>
            <a:r>
              <a:rPr lang="en-US" sz="2400" b="1" dirty="0"/>
              <a:t>do research </a:t>
            </a:r>
            <a:r>
              <a:rPr lang="en-US" sz="2400" dirty="0"/>
              <a:t>about the idea to see if someone else has observed and described the same thing.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/>
              <a:t>You go to the internet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/>
              <a:t>You go to the library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/>
              <a:t>You ask people who might know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/>
              <a:t>You watch and observe phenomena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24743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1"/>
            <a:ext cx="7924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FF9900"/>
                </a:solidFill>
              </a:rPr>
              <a:t>Project Components - Problem</a:t>
            </a:r>
          </a:p>
          <a:p>
            <a:endParaRPr lang="en-US" sz="2400" dirty="0" smtClean="0"/>
          </a:p>
          <a:p>
            <a:r>
              <a:rPr lang="en-US" sz="2400" b="1" dirty="0" smtClean="0"/>
              <a:t>PROBLEM</a:t>
            </a:r>
            <a:r>
              <a:rPr lang="en-US" sz="2400" dirty="0"/>
              <a:t>:   The question to be tested. 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Should </a:t>
            </a:r>
            <a:r>
              <a:rPr lang="en-US" sz="2400" dirty="0"/>
              <a:t>be stated as an interrogative sentence implying more than a yes or no response.  </a:t>
            </a: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Should identify the independent variable (the factor that is changed or tested) and the dependent variable (what will be measured or should change).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Examples</a:t>
            </a:r>
            <a:r>
              <a:rPr lang="en-US" sz="2400" dirty="0"/>
              <a:t>: 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is the effect of ___ on ___?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do/does____ affect____? </a:t>
            </a:r>
            <a:endParaRPr lang="en-US" sz="24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To </a:t>
            </a:r>
            <a:r>
              <a:rPr lang="en-US" sz="2400" dirty="0"/>
              <a:t>what extent do/</a:t>
            </a:r>
            <a:r>
              <a:rPr lang="en-US" sz="2400" dirty="0" err="1"/>
              <a:t>does____affect</a:t>
            </a:r>
            <a:r>
              <a:rPr lang="en-US" sz="2400" dirty="0"/>
              <a:t>____?</a:t>
            </a:r>
          </a:p>
        </p:txBody>
      </p:sp>
    </p:spTree>
    <p:extLst>
      <p:ext uri="{BB962C8B-B14F-4D97-AF65-F5344CB8AC3E}">
        <p14:creationId xmlns:p14="http://schemas.microsoft.com/office/powerpoint/2010/main" xmlns="" val="187592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7848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0" u="none" strike="noStrike" baseline="0" dirty="0" smtClean="0">
                <a:solidFill>
                  <a:srgbClr val="FF9900"/>
                </a:solidFill>
                <a:latin typeface="Calibri"/>
              </a:rPr>
              <a:t>Form a Hypothesis </a:t>
            </a:r>
          </a:p>
          <a:p>
            <a:pPr algn="ctr"/>
            <a:endParaRPr lang="en-US" sz="1200" b="0" i="0" u="none" strike="noStrike" baseline="0" dirty="0" smtClean="0">
              <a:latin typeface="Calibri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i="0" u="none" strike="noStrike" baseline="0" dirty="0" smtClean="0">
                <a:latin typeface="Calibri"/>
              </a:rPr>
              <a:t>After research, gathered facts and some creative thinking are used to come up with a possible explanation.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1" dirty="0">
                <a:latin typeface="Calibri"/>
              </a:rPr>
              <a:t>I</a:t>
            </a:r>
            <a:r>
              <a:rPr lang="en-US" sz="2800" b="1" i="0" u="none" strike="noStrike" baseline="0" dirty="0" smtClean="0">
                <a:latin typeface="Calibri"/>
              </a:rPr>
              <a:t>nductive reasoning </a:t>
            </a:r>
            <a:r>
              <a:rPr lang="en-US" sz="2800" b="0" i="0" u="none" strike="noStrike" baseline="0" dirty="0" smtClean="0">
                <a:latin typeface="Calibri"/>
              </a:rPr>
              <a:t>--- using specific observations and the process of logic to come up with a </a:t>
            </a:r>
            <a:r>
              <a:rPr lang="en-US" sz="2800" b="1" i="0" u="none" strike="noStrike" baseline="0" dirty="0" smtClean="0">
                <a:latin typeface="Calibri"/>
              </a:rPr>
              <a:t>hypothesis</a:t>
            </a:r>
            <a:r>
              <a:rPr lang="en-US" sz="2800" b="0" i="0" u="none" strike="noStrike" baseline="0" dirty="0" smtClean="0">
                <a:latin typeface="Calibri"/>
              </a:rPr>
              <a:t>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0" i="0" u="none" strike="noStrike" baseline="0" dirty="0" smtClean="0">
                <a:latin typeface="Calibri"/>
              </a:rPr>
              <a:t>A hypothesis is…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b="0" i="0" u="none" strike="noStrike" baseline="0" dirty="0" smtClean="0">
                <a:latin typeface="Calibri"/>
              </a:rPr>
              <a:t>an “</a:t>
            </a:r>
            <a:r>
              <a:rPr lang="en-US" sz="2800" b="1" i="0" u="none" strike="noStrike" baseline="0" dirty="0" smtClean="0">
                <a:latin typeface="Calibri"/>
              </a:rPr>
              <a:t>Educated Guess</a:t>
            </a:r>
            <a:r>
              <a:rPr lang="en-US" sz="2800" b="0" i="0" u="none" strike="noStrike" baseline="0" dirty="0" smtClean="0">
                <a:latin typeface="Calibri"/>
              </a:rPr>
              <a:t>”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800" dirty="0">
                <a:latin typeface="Calibri"/>
              </a:rPr>
              <a:t>based on the research and </a:t>
            </a:r>
            <a:r>
              <a:rPr lang="en-US" sz="2800" b="1" dirty="0">
                <a:latin typeface="Calibri"/>
              </a:rPr>
              <a:t>not just a guess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latin typeface="Calibri"/>
              </a:rPr>
              <a:t>testable </a:t>
            </a:r>
            <a:endParaRPr lang="en-US" sz="2800" dirty="0">
              <a:latin typeface="Calibri"/>
            </a:endParaRPr>
          </a:p>
          <a:p>
            <a:pPr marL="1714500" lvl="3" indent="-342900">
              <a:buFont typeface="Arial" pitchFamily="34" charset="0"/>
              <a:buChar char="•"/>
            </a:pPr>
            <a:r>
              <a:rPr lang="en-US" sz="2800" dirty="0">
                <a:latin typeface="Calibri"/>
              </a:rPr>
              <a:t>m</a:t>
            </a:r>
            <a:r>
              <a:rPr lang="en-US" sz="2800" dirty="0" smtClean="0">
                <a:latin typeface="Calibri"/>
              </a:rPr>
              <a:t>ust be phrased in such a way as to be tested </a:t>
            </a:r>
          </a:p>
        </p:txBody>
      </p:sp>
    </p:spTree>
    <p:extLst>
      <p:ext uri="{BB962C8B-B14F-4D97-AF65-F5344CB8AC3E}">
        <p14:creationId xmlns:p14="http://schemas.microsoft.com/office/powerpoint/2010/main" xmlns="" val="275288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1"/>
            <a:ext cx="8001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9900"/>
                </a:solidFill>
              </a:rPr>
              <a:t>Project Components - Hypothesis</a:t>
            </a:r>
          </a:p>
          <a:p>
            <a:endParaRPr lang="en-US" dirty="0" smtClean="0"/>
          </a:p>
          <a:p>
            <a:r>
              <a:rPr lang="en-US" b="1" dirty="0" smtClean="0"/>
              <a:t>HYPOTHESIS</a:t>
            </a:r>
            <a:r>
              <a:rPr lang="en-US" dirty="0"/>
              <a:t>:  An educated guess that outlines what is believed to be the intended outcome of the experiment.  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Should </a:t>
            </a:r>
            <a:r>
              <a:rPr lang="en-US" dirty="0"/>
              <a:t>also contain a statement of why this outcome will be observed based on some kind of background knowledge.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Participant </a:t>
            </a:r>
            <a:r>
              <a:rPr lang="en-US" dirty="0"/>
              <a:t>may use any of the following models in helping them construct a hypothesis.</a:t>
            </a:r>
          </a:p>
          <a:p>
            <a:r>
              <a:rPr lang="en-US" dirty="0"/>
              <a:t> 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I _______then______, because_________.</a:t>
            </a:r>
          </a:p>
          <a:p>
            <a:r>
              <a:rPr lang="en-US" dirty="0"/>
              <a:t> 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__________, </a:t>
            </a:r>
            <a:r>
              <a:rPr lang="en-US" dirty="0"/>
              <a:t>when I ________ because___________.</a:t>
            </a:r>
          </a:p>
          <a:p>
            <a:r>
              <a:rPr lang="en-US" dirty="0"/>
              <a:t> 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I change ________ then________ will (change by) ______, because_______.</a:t>
            </a:r>
          </a:p>
          <a:p>
            <a:r>
              <a:rPr lang="en-US" dirty="0"/>
              <a:t> 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statement that _______ (is/is not) true because ________.</a:t>
            </a:r>
          </a:p>
          <a:p>
            <a:r>
              <a:rPr lang="en-US" dirty="0"/>
              <a:t> 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(</a:t>
            </a:r>
            <a:r>
              <a:rPr lang="en-US" dirty="0"/>
              <a:t>More/Less) ________ will _________, because _________.</a:t>
            </a:r>
          </a:p>
        </p:txBody>
      </p:sp>
    </p:spTree>
    <p:extLst>
      <p:ext uri="{BB962C8B-B14F-4D97-AF65-F5344CB8AC3E}">
        <p14:creationId xmlns:p14="http://schemas.microsoft.com/office/powerpoint/2010/main" xmlns="" val="7658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33400"/>
            <a:ext cx="784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0" u="none" strike="noStrike" baseline="0" dirty="0" smtClean="0">
                <a:solidFill>
                  <a:srgbClr val="FF9900"/>
                </a:solidFill>
                <a:latin typeface="Calibri"/>
              </a:rPr>
              <a:t>Test a Hypothesis </a:t>
            </a:r>
          </a:p>
          <a:p>
            <a:pPr algn="ctr"/>
            <a:endParaRPr lang="en-US" sz="1200" b="0" i="0" u="none" strike="noStrike" baseline="0" dirty="0" smtClean="0">
              <a:latin typeface="Calibri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alibri"/>
              </a:rPr>
              <a:t>You </a:t>
            </a:r>
            <a:r>
              <a:rPr lang="en-US" sz="2800" dirty="0">
                <a:latin typeface="Calibri"/>
              </a:rPr>
              <a:t>do not prove your </a:t>
            </a:r>
            <a:r>
              <a:rPr lang="en-US" sz="2800" dirty="0" smtClean="0">
                <a:latin typeface="Calibri"/>
              </a:rPr>
              <a:t>hypothesis…you </a:t>
            </a:r>
            <a:r>
              <a:rPr lang="en-US" sz="2800" b="1" dirty="0">
                <a:latin typeface="Calibri"/>
              </a:rPr>
              <a:t>falsify </a:t>
            </a:r>
            <a:r>
              <a:rPr lang="en-US" sz="2800" dirty="0">
                <a:latin typeface="Calibri"/>
              </a:rPr>
              <a:t>it.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Experiments are designed to falsify the hypothesis by yielding evidence (data) to disprove it.</a:t>
            </a:r>
            <a:endParaRPr lang="en-US" sz="2800" dirty="0" smtClean="0">
              <a:latin typeface="Calibri" pitchFamily="34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</a:rPr>
              <a:t>If the evidence (data) that is gathered </a:t>
            </a:r>
            <a:r>
              <a:rPr lang="en-US" sz="2800" b="1" dirty="0">
                <a:latin typeface="Calibri" pitchFamily="34" charset="0"/>
              </a:rPr>
              <a:t>does support the hypothesis</a:t>
            </a:r>
            <a:r>
              <a:rPr lang="en-US" sz="2800" dirty="0">
                <a:latin typeface="Calibri" pitchFamily="34" charset="0"/>
              </a:rPr>
              <a:t>, the hypothesis is </a:t>
            </a:r>
            <a:r>
              <a:rPr lang="en-US" sz="2800" b="1" dirty="0">
                <a:latin typeface="Calibri" pitchFamily="34" charset="0"/>
              </a:rPr>
              <a:t>accepted on a trial basis only</a:t>
            </a:r>
            <a:r>
              <a:rPr lang="en-US" sz="2800" dirty="0">
                <a:latin typeface="Calibri" pitchFamily="34" charset="0"/>
              </a:rPr>
              <a:t>. </a:t>
            </a:r>
            <a:endParaRPr lang="en-US" sz="2800" dirty="0" smtClean="0">
              <a:latin typeface="Calibri" pitchFamily="34" charset="0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latin typeface="Calibri"/>
              </a:rPr>
              <a:t>It </a:t>
            </a:r>
            <a:r>
              <a:rPr lang="en-US" sz="2800" dirty="0">
                <a:latin typeface="Calibri"/>
              </a:rPr>
              <a:t>is </a:t>
            </a:r>
            <a:r>
              <a:rPr lang="en-US" sz="2800" b="1" dirty="0">
                <a:latin typeface="Calibri"/>
              </a:rPr>
              <a:t>never accepted as absolute truth</a:t>
            </a:r>
            <a:r>
              <a:rPr lang="en-US" sz="2800" dirty="0">
                <a:latin typeface="Calibri"/>
              </a:rPr>
              <a:t>. </a:t>
            </a:r>
            <a:endParaRPr lang="en-US" sz="2800" dirty="0" smtClean="0">
              <a:latin typeface="Calibri"/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>
                <a:latin typeface="Calibri"/>
              </a:rPr>
              <a:t>Future </a:t>
            </a:r>
            <a:r>
              <a:rPr lang="en-US" sz="2800" dirty="0">
                <a:latin typeface="Calibri"/>
              </a:rPr>
              <a:t>investigations </a:t>
            </a:r>
            <a:r>
              <a:rPr lang="en-US" sz="2800" dirty="0" smtClean="0">
                <a:latin typeface="Calibri"/>
              </a:rPr>
              <a:t>may </a:t>
            </a:r>
            <a:r>
              <a:rPr lang="en-US" sz="2800" dirty="0">
                <a:latin typeface="Calibri"/>
              </a:rPr>
              <a:t>falsify the hypothesis.</a:t>
            </a:r>
          </a:p>
          <a:p>
            <a:pPr marL="2171700" lvl="4" indent="-342900">
              <a:buFont typeface="Arial" pitchFamily="34" charset="0"/>
              <a:buChar char="•"/>
            </a:pPr>
            <a:endParaRPr lang="en-US" sz="2800" b="0" i="0" u="none" strike="noStrike" baseline="0" dirty="0" smtClean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359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28075"/>
            <a:ext cx="807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9900"/>
                </a:solidFill>
              </a:rPr>
              <a:t>Project Components - Procedure</a:t>
            </a:r>
          </a:p>
          <a:p>
            <a:endParaRPr lang="en-US" sz="2800" dirty="0" smtClean="0"/>
          </a:p>
          <a:p>
            <a:r>
              <a:rPr lang="en-US" sz="2800" b="1" dirty="0" smtClean="0"/>
              <a:t>PROCEDURE</a:t>
            </a:r>
            <a:r>
              <a:rPr lang="en-US" sz="2800" dirty="0"/>
              <a:t>:  A list of the steps used to conduct the experiment. 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Each </a:t>
            </a:r>
            <a:r>
              <a:rPr lang="en-US" sz="2800" dirty="0"/>
              <a:t>statement should begin with an action verb and contain a description of the use of the constant, independent and dependent variables.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A </a:t>
            </a:r>
            <a:r>
              <a:rPr lang="en-US" sz="2800" dirty="0"/>
              <a:t>materials list should be included.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 smtClean="0"/>
              <a:t>Indicate </a:t>
            </a:r>
            <a:r>
              <a:rPr lang="en-US" sz="2800" b="1" dirty="0"/>
              <a:t>a minimum of 5 trials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601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189</TotalTime>
  <Words>941</Words>
  <Application>Microsoft Office PowerPoint</Application>
  <PresentationFormat>On-screen Show (4:3)</PresentationFormat>
  <Paragraphs>128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Overview of Scientific Method and Project Components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Poster Samples</vt:lpstr>
    </vt:vector>
  </TitlesOfParts>
  <Company>Arizona Western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Scientific Method</dc:title>
  <dc:creator>Evelyn C Figueroa</dc:creator>
  <cp:lastModifiedBy>Bio5 Institute</cp:lastModifiedBy>
  <cp:revision>21</cp:revision>
  <dcterms:created xsi:type="dcterms:W3CDTF">2013-11-18T21:27:14Z</dcterms:created>
  <dcterms:modified xsi:type="dcterms:W3CDTF">2013-12-02T18:51:57Z</dcterms:modified>
</cp:coreProperties>
</file>